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0" r:id="rId3"/>
    <p:sldId id="257" r:id="rId4"/>
    <p:sldId id="261" r:id="rId5"/>
    <p:sldId id="264" r:id="rId6"/>
    <p:sldId id="262" r:id="rId7"/>
    <p:sldId id="263" r:id="rId8"/>
    <p:sldId id="267" r:id="rId9"/>
    <p:sldId id="265" r:id="rId10"/>
    <p:sldId id="266" r:id="rId11"/>
    <p:sldId id="269" r:id="rId12"/>
    <p:sldId id="270" r:id="rId13"/>
    <p:sldId id="273" r:id="rId14"/>
    <p:sldId id="271" r:id="rId15"/>
    <p:sldId id="275" r:id="rId16"/>
    <p:sldId id="277" r:id="rId17"/>
    <p:sldId id="272" r:id="rId18"/>
    <p:sldId id="276" r:id="rId19"/>
    <p:sldId id="274" r:id="rId20"/>
    <p:sldId id="268" r:id="rId21"/>
    <p:sldId id="259" r:id="rId22"/>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8F"/>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9D066-CCFD-4DB1-A6B6-635B115C30E4}" v="446" dt="2024-10-03T04:49:57.230"/>
    <p1510:client id="{350AE9CD-B92D-2A42-8C3D-51577A21825C}" v="144" dt="2024-10-03T04:48:10.129"/>
    <p1510:client id="{4F437B3A-43C8-FB29-38B2-AA9D77589396}" v="1998" dt="2024-10-03T04:49:51.510"/>
    <p1510:client id="{F042EB00-16F8-4D0A-AEFB-F9D5FD46CB23}" v="7" dt="2024-10-02T19:53:33.5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FB17D6-FF25-4EB2-86C5-9A13B67935A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69098105-0299-46E6-AA3F-23CF09D97069}">
      <dgm:prSet/>
      <dgm:spPr/>
      <dgm:t>
        <a:bodyPr/>
        <a:lstStyle/>
        <a:p>
          <a:r>
            <a:rPr lang="es-CO" dirty="0">
              <a:latin typeface="+mj-lt"/>
            </a:rPr>
            <a:t>Analizar los datos sobre la generación de residuos en las ciudades seleccionadas</a:t>
          </a:r>
        </a:p>
      </dgm:t>
    </dgm:pt>
    <dgm:pt modelId="{3236B118-FBB7-4CD5-9984-FC65557C1D51}" type="parTrans" cxnId="{D20DAA53-89E3-45B5-A78D-91DE73781FAC}">
      <dgm:prSet/>
      <dgm:spPr/>
      <dgm:t>
        <a:bodyPr/>
        <a:lstStyle/>
        <a:p>
          <a:endParaRPr lang="es-CO"/>
        </a:p>
      </dgm:t>
    </dgm:pt>
    <dgm:pt modelId="{8EF090FB-7067-47F4-BCE7-B4B64E898EAF}" type="sibTrans" cxnId="{D20DAA53-89E3-45B5-A78D-91DE73781FAC}">
      <dgm:prSet/>
      <dgm:spPr/>
      <dgm:t>
        <a:bodyPr/>
        <a:lstStyle/>
        <a:p>
          <a:endParaRPr lang="es-CO"/>
        </a:p>
      </dgm:t>
    </dgm:pt>
    <dgm:pt modelId="{B7375796-6E7A-4CDD-BAE8-008CEB929722}">
      <dgm:prSet/>
      <dgm:spPr/>
      <dgm:t>
        <a:bodyPr/>
        <a:lstStyle/>
        <a:p>
          <a:r>
            <a:rPr lang="es-CO" dirty="0"/>
            <a:t>Análisis Financiero</a:t>
          </a:r>
        </a:p>
      </dgm:t>
    </dgm:pt>
    <dgm:pt modelId="{8A2A9FF7-9AB2-4F96-B8EA-47882A402D3B}" type="parTrans" cxnId="{35334035-3462-470E-8867-472AAC53CA0D}">
      <dgm:prSet/>
      <dgm:spPr/>
      <dgm:t>
        <a:bodyPr/>
        <a:lstStyle/>
        <a:p>
          <a:endParaRPr lang="es-CO"/>
        </a:p>
      </dgm:t>
    </dgm:pt>
    <dgm:pt modelId="{C3EB95EF-D71D-4247-83AD-61483ACE818F}" type="sibTrans" cxnId="{35334035-3462-470E-8867-472AAC53CA0D}">
      <dgm:prSet/>
      <dgm:spPr/>
      <dgm:t>
        <a:bodyPr/>
        <a:lstStyle/>
        <a:p>
          <a:endParaRPr lang="es-CO"/>
        </a:p>
      </dgm:t>
    </dgm:pt>
    <dgm:pt modelId="{82C673B0-E6A4-4A74-BB45-3C5ABEA76053}">
      <dgm:prSet/>
      <dgm:spPr/>
      <dgm:t>
        <a:bodyPr/>
        <a:lstStyle/>
        <a:p>
          <a:r>
            <a:rPr lang="es-CO" dirty="0"/>
            <a:t>Evaluación de las tecnologías; incineración masiva con rejillas.</a:t>
          </a:r>
        </a:p>
      </dgm:t>
    </dgm:pt>
    <dgm:pt modelId="{614F6A2F-B25E-4439-8963-90C0B26D9302}" type="parTrans" cxnId="{E5CD45E8-5214-4399-A1D2-1B73B1BBBC16}">
      <dgm:prSet/>
      <dgm:spPr/>
      <dgm:t>
        <a:bodyPr/>
        <a:lstStyle/>
        <a:p>
          <a:endParaRPr lang="es-CO"/>
        </a:p>
      </dgm:t>
    </dgm:pt>
    <dgm:pt modelId="{BA2A52F2-A379-419F-9E4D-B7CCA336EF24}" type="sibTrans" cxnId="{E5CD45E8-5214-4399-A1D2-1B73B1BBBC16}">
      <dgm:prSet/>
      <dgm:spPr/>
      <dgm:t>
        <a:bodyPr/>
        <a:lstStyle/>
        <a:p>
          <a:endParaRPr lang="es-CO"/>
        </a:p>
      </dgm:t>
    </dgm:pt>
    <dgm:pt modelId="{1A4B5773-B7AF-4FE3-9DBD-27C0F1B0328B}" type="pres">
      <dgm:prSet presAssocID="{2DFB17D6-FF25-4EB2-86C5-9A13B67935AA}" presName="linear" presStyleCnt="0">
        <dgm:presLayoutVars>
          <dgm:animLvl val="lvl"/>
          <dgm:resizeHandles val="exact"/>
        </dgm:presLayoutVars>
      </dgm:prSet>
      <dgm:spPr/>
    </dgm:pt>
    <dgm:pt modelId="{CAD1D912-7667-4163-BA0C-60822D4C163C}" type="pres">
      <dgm:prSet presAssocID="{69098105-0299-46E6-AA3F-23CF09D97069}" presName="parentText" presStyleLbl="node1" presStyleIdx="0" presStyleCnt="1">
        <dgm:presLayoutVars>
          <dgm:chMax val="0"/>
          <dgm:bulletEnabled val="1"/>
        </dgm:presLayoutVars>
      </dgm:prSet>
      <dgm:spPr/>
    </dgm:pt>
    <dgm:pt modelId="{D2CA3B58-404E-4384-956C-ACB27880A33C}" type="pres">
      <dgm:prSet presAssocID="{69098105-0299-46E6-AA3F-23CF09D97069}" presName="childText" presStyleLbl="revTx" presStyleIdx="0" presStyleCnt="1">
        <dgm:presLayoutVars>
          <dgm:bulletEnabled val="1"/>
        </dgm:presLayoutVars>
      </dgm:prSet>
      <dgm:spPr/>
    </dgm:pt>
  </dgm:ptLst>
  <dgm:cxnLst>
    <dgm:cxn modelId="{CB408305-FE90-4B45-93B1-475B95F2E67F}" type="presOf" srcId="{2DFB17D6-FF25-4EB2-86C5-9A13B67935AA}" destId="{1A4B5773-B7AF-4FE3-9DBD-27C0F1B0328B}" srcOrd="0" destOrd="0" presId="urn:microsoft.com/office/officeart/2005/8/layout/vList2"/>
    <dgm:cxn modelId="{35334035-3462-470E-8867-472AAC53CA0D}" srcId="{69098105-0299-46E6-AA3F-23CF09D97069}" destId="{B7375796-6E7A-4CDD-BAE8-008CEB929722}" srcOrd="0" destOrd="0" parTransId="{8A2A9FF7-9AB2-4F96-B8EA-47882A402D3B}" sibTransId="{C3EB95EF-D71D-4247-83AD-61483ACE818F}"/>
    <dgm:cxn modelId="{D20DAA53-89E3-45B5-A78D-91DE73781FAC}" srcId="{2DFB17D6-FF25-4EB2-86C5-9A13B67935AA}" destId="{69098105-0299-46E6-AA3F-23CF09D97069}" srcOrd="0" destOrd="0" parTransId="{3236B118-FBB7-4CD5-9984-FC65557C1D51}" sibTransId="{8EF090FB-7067-47F4-BCE7-B4B64E898EAF}"/>
    <dgm:cxn modelId="{466A9957-D4A9-4EC5-BCB0-F39936E00E92}" type="presOf" srcId="{69098105-0299-46E6-AA3F-23CF09D97069}" destId="{CAD1D912-7667-4163-BA0C-60822D4C163C}" srcOrd="0" destOrd="0" presId="urn:microsoft.com/office/officeart/2005/8/layout/vList2"/>
    <dgm:cxn modelId="{9DFC91A2-E26C-4083-99A1-109554DC4931}" type="presOf" srcId="{B7375796-6E7A-4CDD-BAE8-008CEB929722}" destId="{D2CA3B58-404E-4384-956C-ACB27880A33C}" srcOrd="0" destOrd="0" presId="urn:microsoft.com/office/officeart/2005/8/layout/vList2"/>
    <dgm:cxn modelId="{BFC6B6A5-2C5B-4B94-85C3-CE65910DDAE6}" type="presOf" srcId="{82C673B0-E6A4-4A74-BB45-3C5ABEA76053}" destId="{D2CA3B58-404E-4384-956C-ACB27880A33C}" srcOrd="0" destOrd="1" presId="urn:microsoft.com/office/officeart/2005/8/layout/vList2"/>
    <dgm:cxn modelId="{E5CD45E8-5214-4399-A1D2-1B73B1BBBC16}" srcId="{69098105-0299-46E6-AA3F-23CF09D97069}" destId="{82C673B0-E6A4-4A74-BB45-3C5ABEA76053}" srcOrd="1" destOrd="0" parTransId="{614F6A2F-B25E-4439-8963-90C0B26D9302}" sibTransId="{BA2A52F2-A379-419F-9E4D-B7CCA336EF24}"/>
    <dgm:cxn modelId="{989B9C3B-7D7A-4268-AA7E-66A2223EA7DE}" type="presParOf" srcId="{1A4B5773-B7AF-4FE3-9DBD-27C0F1B0328B}" destId="{CAD1D912-7667-4163-BA0C-60822D4C163C}" srcOrd="0" destOrd="0" presId="urn:microsoft.com/office/officeart/2005/8/layout/vList2"/>
    <dgm:cxn modelId="{69FD1124-39DD-4A41-BF9C-B82F8BD687E4}" type="presParOf" srcId="{1A4B5773-B7AF-4FE3-9DBD-27C0F1B0328B}" destId="{D2CA3B58-404E-4384-956C-ACB27880A33C}"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88B60F-DB9C-4AE7-A3EF-58537BE201C5}"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s-CO"/>
        </a:p>
      </dgm:t>
    </dgm:pt>
    <dgm:pt modelId="{3146321F-83C2-4B82-AA5A-83121E9A9598}">
      <dgm:prSet/>
      <dgm:spPr/>
      <dgm:t>
        <a:bodyPr/>
        <a:lstStyle/>
        <a:p>
          <a:r>
            <a:rPr lang="es-MX" dirty="0"/>
            <a:t>Recolección de datos</a:t>
          </a:r>
          <a:endParaRPr lang="es-CO" dirty="0"/>
        </a:p>
      </dgm:t>
    </dgm:pt>
    <dgm:pt modelId="{16021A4D-2053-4EF5-9847-AB5398C7FF83}" type="parTrans" cxnId="{3EEA76B3-1FB5-4F59-A1A5-920EC8604D64}">
      <dgm:prSet/>
      <dgm:spPr/>
      <dgm:t>
        <a:bodyPr/>
        <a:lstStyle/>
        <a:p>
          <a:endParaRPr lang="es-CO"/>
        </a:p>
      </dgm:t>
    </dgm:pt>
    <dgm:pt modelId="{D125B861-5F46-47F7-84B1-8E542E1CA120}" type="sibTrans" cxnId="{3EEA76B3-1FB5-4F59-A1A5-920EC8604D64}">
      <dgm:prSet/>
      <dgm:spPr/>
      <dgm:t>
        <a:bodyPr/>
        <a:lstStyle/>
        <a:p>
          <a:endParaRPr lang="es-CO"/>
        </a:p>
      </dgm:t>
    </dgm:pt>
    <dgm:pt modelId="{17A618B4-CD45-4ED7-BEE3-48CAA87CA67C}">
      <dgm:prSet/>
      <dgm:spPr/>
      <dgm:t>
        <a:bodyPr/>
        <a:lstStyle/>
        <a:p>
          <a:r>
            <a:rPr lang="es-MX" dirty="0"/>
            <a:t>Análisis técnico</a:t>
          </a:r>
          <a:endParaRPr lang="es-CO" dirty="0"/>
        </a:p>
      </dgm:t>
    </dgm:pt>
    <dgm:pt modelId="{B1FD71F1-FCBA-4743-96FD-849561837148}" type="parTrans" cxnId="{D23A273C-4843-4348-93A9-C181FC1B9F33}">
      <dgm:prSet/>
      <dgm:spPr/>
      <dgm:t>
        <a:bodyPr/>
        <a:lstStyle/>
        <a:p>
          <a:endParaRPr lang="es-CO"/>
        </a:p>
      </dgm:t>
    </dgm:pt>
    <dgm:pt modelId="{D0BD347F-4FC0-4AD8-A657-8B3A5B13D103}" type="sibTrans" cxnId="{D23A273C-4843-4348-93A9-C181FC1B9F33}">
      <dgm:prSet/>
      <dgm:spPr/>
      <dgm:t>
        <a:bodyPr/>
        <a:lstStyle/>
        <a:p>
          <a:endParaRPr lang="es-CO"/>
        </a:p>
      </dgm:t>
    </dgm:pt>
    <dgm:pt modelId="{09F3D335-5A63-43C4-BFE0-3703F1589A95}">
      <dgm:prSet/>
      <dgm:spPr/>
      <dgm:t>
        <a:bodyPr/>
        <a:lstStyle/>
        <a:p>
          <a:r>
            <a:rPr lang="es-MX" dirty="0"/>
            <a:t>Costos</a:t>
          </a:r>
          <a:endParaRPr lang="es-CO" dirty="0"/>
        </a:p>
      </dgm:t>
    </dgm:pt>
    <dgm:pt modelId="{ED955852-7212-4851-A534-BA890E647D55}" type="parTrans" cxnId="{1E733E81-E446-4734-A251-3BCB411F496C}">
      <dgm:prSet/>
      <dgm:spPr/>
      <dgm:t>
        <a:bodyPr/>
        <a:lstStyle/>
        <a:p>
          <a:endParaRPr lang="es-CO"/>
        </a:p>
      </dgm:t>
    </dgm:pt>
    <dgm:pt modelId="{34F8117E-E45A-4EA6-A5F4-8437374DB9D1}" type="sibTrans" cxnId="{1E733E81-E446-4734-A251-3BCB411F496C}">
      <dgm:prSet/>
      <dgm:spPr/>
      <dgm:t>
        <a:bodyPr/>
        <a:lstStyle/>
        <a:p>
          <a:endParaRPr lang="es-CO"/>
        </a:p>
      </dgm:t>
    </dgm:pt>
    <dgm:pt modelId="{54CC87E9-9650-4A19-BB63-DAF86338A83D}">
      <dgm:prSet/>
      <dgm:spPr/>
      <dgm:t>
        <a:bodyPr/>
        <a:lstStyle/>
        <a:p>
          <a:r>
            <a:rPr lang="es-MX" dirty="0"/>
            <a:t>Impacto ambiental</a:t>
          </a:r>
          <a:endParaRPr lang="es-CO" dirty="0"/>
        </a:p>
      </dgm:t>
    </dgm:pt>
    <dgm:pt modelId="{2A122037-DEC6-4BA9-8B92-18E5E04A037B}" type="parTrans" cxnId="{9E94DBEC-6851-47AD-B588-553BF9DC0D80}">
      <dgm:prSet/>
      <dgm:spPr/>
      <dgm:t>
        <a:bodyPr/>
        <a:lstStyle/>
        <a:p>
          <a:endParaRPr lang="es-CO"/>
        </a:p>
      </dgm:t>
    </dgm:pt>
    <dgm:pt modelId="{8921FF5F-ADD9-4107-BFA0-F2D0587D9ACD}" type="sibTrans" cxnId="{9E94DBEC-6851-47AD-B588-553BF9DC0D80}">
      <dgm:prSet/>
      <dgm:spPr/>
      <dgm:t>
        <a:bodyPr/>
        <a:lstStyle/>
        <a:p>
          <a:endParaRPr lang="es-CO"/>
        </a:p>
      </dgm:t>
    </dgm:pt>
    <dgm:pt modelId="{F7348905-7675-4DB4-A58E-824ED018B9DC}" type="pres">
      <dgm:prSet presAssocID="{5C88B60F-DB9C-4AE7-A3EF-58537BE201C5}" presName="Name0" presStyleCnt="0">
        <dgm:presLayoutVars>
          <dgm:dir/>
          <dgm:resizeHandles val="exact"/>
        </dgm:presLayoutVars>
      </dgm:prSet>
      <dgm:spPr/>
    </dgm:pt>
    <dgm:pt modelId="{BB2AC5D6-EA39-40D8-8A2D-9EC94568E97E}" type="pres">
      <dgm:prSet presAssocID="{5C88B60F-DB9C-4AE7-A3EF-58537BE201C5}" presName="arrow" presStyleLbl="bgShp" presStyleIdx="0" presStyleCnt="1"/>
      <dgm:spPr/>
    </dgm:pt>
    <dgm:pt modelId="{EED8B188-E708-4136-BE35-B16344D4DF27}" type="pres">
      <dgm:prSet presAssocID="{5C88B60F-DB9C-4AE7-A3EF-58537BE201C5}" presName="points" presStyleCnt="0"/>
      <dgm:spPr/>
    </dgm:pt>
    <dgm:pt modelId="{EA15C0DA-C45E-4C9B-997F-8CBF00BDDC76}" type="pres">
      <dgm:prSet presAssocID="{3146321F-83C2-4B82-AA5A-83121E9A9598}" presName="compositeA" presStyleCnt="0"/>
      <dgm:spPr/>
    </dgm:pt>
    <dgm:pt modelId="{0CAC2F01-A1FC-4006-AA2D-0D7884C6BF24}" type="pres">
      <dgm:prSet presAssocID="{3146321F-83C2-4B82-AA5A-83121E9A9598}" presName="textA" presStyleLbl="revTx" presStyleIdx="0" presStyleCnt="4">
        <dgm:presLayoutVars>
          <dgm:bulletEnabled val="1"/>
        </dgm:presLayoutVars>
      </dgm:prSet>
      <dgm:spPr/>
    </dgm:pt>
    <dgm:pt modelId="{4F1B5D9A-3AEA-4701-B69A-C559E463066C}" type="pres">
      <dgm:prSet presAssocID="{3146321F-83C2-4B82-AA5A-83121E9A9598}" presName="circleA" presStyleLbl="node1" presStyleIdx="0" presStyleCnt="4"/>
      <dgm:spPr/>
    </dgm:pt>
    <dgm:pt modelId="{632DA26A-9C83-4A1D-B48B-AB8CCC501D9F}" type="pres">
      <dgm:prSet presAssocID="{3146321F-83C2-4B82-AA5A-83121E9A9598}" presName="spaceA" presStyleCnt="0"/>
      <dgm:spPr/>
    </dgm:pt>
    <dgm:pt modelId="{8D82E232-AB5D-4A6D-AE4C-3FF05DCA3A86}" type="pres">
      <dgm:prSet presAssocID="{D125B861-5F46-47F7-84B1-8E542E1CA120}" presName="space" presStyleCnt="0"/>
      <dgm:spPr/>
    </dgm:pt>
    <dgm:pt modelId="{291070DB-4535-4B98-96BA-5AAEC89B376C}" type="pres">
      <dgm:prSet presAssocID="{17A618B4-CD45-4ED7-BEE3-48CAA87CA67C}" presName="compositeB" presStyleCnt="0"/>
      <dgm:spPr/>
    </dgm:pt>
    <dgm:pt modelId="{66955808-B84C-4F8D-9681-9DD0B1FD9FE9}" type="pres">
      <dgm:prSet presAssocID="{17A618B4-CD45-4ED7-BEE3-48CAA87CA67C}" presName="textB" presStyleLbl="revTx" presStyleIdx="1" presStyleCnt="4">
        <dgm:presLayoutVars>
          <dgm:bulletEnabled val="1"/>
        </dgm:presLayoutVars>
      </dgm:prSet>
      <dgm:spPr/>
    </dgm:pt>
    <dgm:pt modelId="{EA3013C6-9362-4880-A34A-1D9A16850E39}" type="pres">
      <dgm:prSet presAssocID="{17A618B4-CD45-4ED7-BEE3-48CAA87CA67C}" presName="circleB" presStyleLbl="node1" presStyleIdx="1" presStyleCnt="4"/>
      <dgm:spPr/>
    </dgm:pt>
    <dgm:pt modelId="{2E4DBB7B-45F6-404A-99FF-C2A9CF55382A}" type="pres">
      <dgm:prSet presAssocID="{17A618B4-CD45-4ED7-BEE3-48CAA87CA67C}" presName="spaceB" presStyleCnt="0"/>
      <dgm:spPr/>
    </dgm:pt>
    <dgm:pt modelId="{0FE8F4E3-4CD9-4699-A576-23BE46179EB2}" type="pres">
      <dgm:prSet presAssocID="{D0BD347F-4FC0-4AD8-A657-8B3A5B13D103}" presName="space" presStyleCnt="0"/>
      <dgm:spPr/>
    </dgm:pt>
    <dgm:pt modelId="{5A035688-32F6-4F5E-868F-0C6E8D99CFF1}" type="pres">
      <dgm:prSet presAssocID="{09F3D335-5A63-43C4-BFE0-3703F1589A95}" presName="compositeA" presStyleCnt="0"/>
      <dgm:spPr/>
    </dgm:pt>
    <dgm:pt modelId="{C82E5C28-FC73-49F4-AC0C-8ACDD8C2081A}" type="pres">
      <dgm:prSet presAssocID="{09F3D335-5A63-43C4-BFE0-3703F1589A95}" presName="textA" presStyleLbl="revTx" presStyleIdx="2" presStyleCnt="4">
        <dgm:presLayoutVars>
          <dgm:bulletEnabled val="1"/>
        </dgm:presLayoutVars>
      </dgm:prSet>
      <dgm:spPr/>
    </dgm:pt>
    <dgm:pt modelId="{30E92ADA-01DC-4A2B-80BE-A2AF455BE0CD}" type="pres">
      <dgm:prSet presAssocID="{09F3D335-5A63-43C4-BFE0-3703F1589A95}" presName="circleA" presStyleLbl="node1" presStyleIdx="2" presStyleCnt="4"/>
      <dgm:spPr/>
    </dgm:pt>
    <dgm:pt modelId="{9B2A10E3-6A6B-463C-8AA9-4142A90DF13B}" type="pres">
      <dgm:prSet presAssocID="{09F3D335-5A63-43C4-BFE0-3703F1589A95}" presName="spaceA" presStyleCnt="0"/>
      <dgm:spPr/>
    </dgm:pt>
    <dgm:pt modelId="{5BDE613B-92DA-4F22-9063-8ACE73CBD3E3}" type="pres">
      <dgm:prSet presAssocID="{34F8117E-E45A-4EA6-A5F4-8437374DB9D1}" presName="space" presStyleCnt="0"/>
      <dgm:spPr/>
    </dgm:pt>
    <dgm:pt modelId="{2BE33BFB-72FA-42ED-9636-8A74EB28A5DB}" type="pres">
      <dgm:prSet presAssocID="{54CC87E9-9650-4A19-BB63-DAF86338A83D}" presName="compositeB" presStyleCnt="0"/>
      <dgm:spPr/>
    </dgm:pt>
    <dgm:pt modelId="{8409F592-D7F7-4D93-9F65-39676F2F15D8}" type="pres">
      <dgm:prSet presAssocID="{54CC87E9-9650-4A19-BB63-DAF86338A83D}" presName="textB" presStyleLbl="revTx" presStyleIdx="3" presStyleCnt="4">
        <dgm:presLayoutVars>
          <dgm:bulletEnabled val="1"/>
        </dgm:presLayoutVars>
      </dgm:prSet>
      <dgm:spPr/>
    </dgm:pt>
    <dgm:pt modelId="{B707F4D1-63A1-4F30-AD09-DEA192FEEC94}" type="pres">
      <dgm:prSet presAssocID="{54CC87E9-9650-4A19-BB63-DAF86338A83D}" presName="circleB" presStyleLbl="node1" presStyleIdx="3" presStyleCnt="4"/>
      <dgm:spPr/>
    </dgm:pt>
    <dgm:pt modelId="{6673413E-6256-4450-A5BE-FA31DEC42F60}" type="pres">
      <dgm:prSet presAssocID="{54CC87E9-9650-4A19-BB63-DAF86338A83D}" presName="spaceB" presStyleCnt="0"/>
      <dgm:spPr/>
    </dgm:pt>
  </dgm:ptLst>
  <dgm:cxnLst>
    <dgm:cxn modelId="{DA557226-7F14-48D6-AD08-5286FF49D5A3}" type="presOf" srcId="{09F3D335-5A63-43C4-BFE0-3703F1589A95}" destId="{C82E5C28-FC73-49F4-AC0C-8ACDD8C2081A}" srcOrd="0" destOrd="0" presId="urn:microsoft.com/office/officeart/2005/8/layout/hProcess11"/>
    <dgm:cxn modelId="{D23A273C-4843-4348-93A9-C181FC1B9F33}" srcId="{5C88B60F-DB9C-4AE7-A3EF-58537BE201C5}" destId="{17A618B4-CD45-4ED7-BEE3-48CAA87CA67C}" srcOrd="1" destOrd="0" parTransId="{B1FD71F1-FCBA-4743-96FD-849561837148}" sibTransId="{D0BD347F-4FC0-4AD8-A657-8B3A5B13D103}"/>
    <dgm:cxn modelId="{2BBBC33F-23FC-419B-A861-7EB7BDFC3B37}" type="presOf" srcId="{3146321F-83C2-4B82-AA5A-83121E9A9598}" destId="{0CAC2F01-A1FC-4006-AA2D-0D7884C6BF24}" srcOrd="0" destOrd="0" presId="urn:microsoft.com/office/officeart/2005/8/layout/hProcess11"/>
    <dgm:cxn modelId="{1E733E81-E446-4734-A251-3BCB411F496C}" srcId="{5C88B60F-DB9C-4AE7-A3EF-58537BE201C5}" destId="{09F3D335-5A63-43C4-BFE0-3703F1589A95}" srcOrd="2" destOrd="0" parTransId="{ED955852-7212-4851-A534-BA890E647D55}" sibTransId="{34F8117E-E45A-4EA6-A5F4-8437374DB9D1}"/>
    <dgm:cxn modelId="{EAA4D485-7D67-4A07-AC15-49C62F211E50}" type="presOf" srcId="{54CC87E9-9650-4A19-BB63-DAF86338A83D}" destId="{8409F592-D7F7-4D93-9F65-39676F2F15D8}" srcOrd="0" destOrd="0" presId="urn:microsoft.com/office/officeart/2005/8/layout/hProcess11"/>
    <dgm:cxn modelId="{3EEA76B3-1FB5-4F59-A1A5-920EC8604D64}" srcId="{5C88B60F-DB9C-4AE7-A3EF-58537BE201C5}" destId="{3146321F-83C2-4B82-AA5A-83121E9A9598}" srcOrd="0" destOrd="0" parTransId="{16021A4D-2053-4EF5-9847-AB5398C7FF83}" sibTransId="{D125B861-5F46-47F7-84B1-8E542E1CA120}"/>
    <dgm:cxn modelId="{B97D8DC0-93E7-4279-80CE-4F470E9E1B09}" type="presOf" srcId="{17A618B4-CD45-4ED7-BEE3-48CAA87CA67C}" destId="{66955808-B84C-4F8D-9681-9DD0B1FD9FE9}" srcOrd="0" destOrd="0" presId="urn:microsoft.com/office/officeart/2005/8/layout/hProcess11"/>
    <dgm:cxn modelId="{69EDACC4-2D86-40C4-87C3-3F79D6370F3D}" type="presOf" srcId="{5C88B60F-DB9C-4AE7-A3EF-58537BE201C5}" destId="{F7348905-7675-4DB4-A58E-824ED018B9DC}" srcOrd="0" destOrd="0" presId="urn:microsoft.com/office/officeart/2005/8/layout/hProcess11"/>
    <dgm:cxn modelId="{9E94DBEC-6851-47AD-B588-553BF9DC0D80}" srcId="{5C88B60F-DB9C-4AE7-A3EF-58537BE201C5}" destId="{54CC87E9-9650-4A19-BB63-DAF86338A83D}" srcOrd="3" destOrd="0" parTransId="{2A122037-DEC6-4BA9-8B92-18E5E04A037B}" sibTransId="{8921FF5F-ADD9-4107-BFA0-F2D0587D9ACD}"/>
    <dgm:cxn modelId="{ACC4A411-9EE9-419C-985F-AF49AE7F29F5}" type="presParOf" srcId="{F7348905-7675-4DB4-A58E-824ED018B9DC}" destId="{BB2AC5D6-EA39-40D8-8A2D-9EC94568E97E}" srcOrd="0" destOrd="0" presId="urn:microsoft.com/office/officeart/2005/8/layout/hProcess11"/>
    <dgm:cxn modelId="{A902ACD0-4C32-4F81-9A44-B6689A790022}" type="presParOf" srcId="{F7348905-7675-4DB4-A58E-824ED018B9DC}" destId="{EED8B188-E708-4136-BE35-B16344D4DF27}" srcOrd="1" destOrd="0" presId="urn:microsoft.com/office/officeart/2005/8/layout/hProcess11"/>
    <dgm:cxn modelId="{7576B507-7311-4EA8-AB3E-535C62877083}" type="presParOf" srcId="{EED8B188-E708-4136-BE35-B16344D4DF27}" destId="{EA15C0DA-C45E-4C9B-997F-8CBF00BDDC76}" srcOrd="0" destOrd="0" presId="urn:microsoft.com/office/officeart/2005/8/layout/hProcess11"/>
    <dgm:cxn modelId="{1CAFE019-9371-4824-9502-DCAE3F499B7A}" type="presParOf" srcId="{EA15C0DA-C45E-4C9B-997F-8CBF00BDDC76}" destId="{0CAC2F01-A1FC-4006-AA2D-0D7884C6BF24}" srcOrd="0" destOrd="0" presId="urn:microsoft.com/office/officeart/2005/8/layout/hProcess11"/>
    <dgm:cxn modelId="{29C9B6C5-9E80-4684-9468-31BD695E90F9}" type="presParOf" srcId="{EA15C0DA-C45E-4C9B-997F-8CBF00BDDC76}" destId="{4F1B5D9A-3AEA-4701-B69A-C559E463066C}" srcOrd="1" destOrd="0" presId="urn:microsoft.com/office/officeart/2005/8/layout/hProcess11"/>
    <dgm:cxn modelId="{C71EC6F1-EA08-4836-ACC1-6EA46A57D105}" type="presParOf" srcId="{EA15C0DA-C45E-4C9B-997F-8CBF00BDDC76}" destId="{632DA26A-9C83-4A1D-B48B-AB8CCC501D9F}" srcOrd="2" destOrd="0" presId="urn:microsoft.com/office/officeart/2005/8/layout/hProcess11"/>
    <dgm:cxn modelId="{C21E2DB2-8A64-4DB5-9FF7-190113D14C95}" type="presParOf" srcId="{EED8B188-E708-4136-BE35-B16344D4DF27}" destId="{8D82E232-AB5D-4A6D-AE4C-3FF05DCA3A86}" srcOrd="1" destOrd="0" presId="urn:microsoft.com/office/officeart/2005/8/layout/hProcess11"/>
    <dgm:cxn modelId="{4CE5E859-3887-44A3-A686-0027F42324D1}" type="presParOf" srcId="{EED8B188-E708-4136-BE35-B16344D4DF27}" destId="{291070DB-4535-4B98-96BA-5AAEC89B376C}" srcOrd="2" destOrd="0" presId="urn:microsoft.com/office/officeart/2005/8/layout/hProcess11"/>
    <dgm:cxn modelId="{8CC433A8-E6A9-489E-9B9C-F37BE094E6B4}" type="presParOf" srcId="{291070DB-4535-4B98-96BA-5AAEC89B376C}" destId="{66955808-B84C-4F8D-9681-9DD0B1FD9FE9}" srcOrd="0" destOrd="0" presId="urn:microsoft.com/office/officeart/2005/8/layout/hProcess11"/>
    <dgm:cxn modelId="{D6F8C324-5AA1-42F0-9855-C36BD37C8D81}" type="presParOf" srcId="{291070DB-4535-4B98-96BA-5AAEC89B376C}" destId="{EA3013C6-9362-4880-A34A-1D9A16850E39}" srcOrd="1" destOrd="0" presId="urn:microsoft.com/office/officeart/2005/8/layout/hProcess11"/>
    <dgm:cxn modelId="{0E4FBE87-BF6D-4143-A5CB-C0D0AA2D846E}" type="presParOf" srcId="{291070DB-4535-4B98-96BA-5AAEC89B376C}" destId="{2E4DBB7B-45F6-404A-99FF-C2A9CF55382A}" srcOrd="2" destOrd="0" presId="urn:microsoft.com/office/officeart/2005/8/layout/hProcess11"/>
    <dgm:cxn modelId="{8BB9B5CD-2035-4F44-8517-E47F3FCB2CB7}" type="presParOf" srcId="{EED8B188-E708-4136-BE35-B16344D4DF27}" destId="{0FE8F4E3-4CD9-4699-A576-23BE46179EB2}" srcOrd="3" destOrd="0" presId="urn:microsoft.com/office/officeart/2005/8/layout/hProcess11"/>
    <dgm:cxn modelId="{6809BEA1-9C57-43B0-A6B9-BDE8B07AE01B}" type="presParOf" srcId="{EED8B188-E708-4136-BE35-B16344D4DF27}" destId="{5A035688-32F6-4F5E-868F-0C6E8D99CFF1}" srcOrd="4" destOrd="0" presId="urn:microsoft.com/office/officeart/2005/8/layout/hProcess11"/>
    <dgm:cxn modelId="{04F9463B-575B-47EB-A028-B37AF82DB129}" type="presParOf" srcId="{5A035688-32F6-4F5E-868F-0C6E8D99CFF1}" destId="{C82E5C28-FC73-49F4-AC0C-8ACDD8C2081A}" srcOrd="0" destOrd="0" presId="urn:microsoft.com/office/officeart/2005/8/layout/hProcess11"/>
    <dgm:cxn modelId="{05FFCD0A-ADE6-45F8-911D-E9DCE5E60811}" type="presParOf" srcId="{5A035688-32F6-4F5E-868F-0C6E8D99CFF1}" destId="{30E92ADA-01DC-4A2B-80BE-A2AF455BE0CD}" srcOrd="1" destOrd="0" presId="urn:microsoft.com/office/officeart/2005/8/layout/hProcess11"/>
    <dgm:cxn modelId="{0644C76F-F4CC-4AD2-AD28-87BC3D3FFE3A}" type="presParOf" srcId="{5A035688-32F6-4F5E-868F-0C6E8D99CFF1}" destId="{9B2A10E3-6A6B-463C-8AA9-4142A90DF13B}" srcOrd="2" destOrd="0" presId="urn:microsoft.com/office/officeart/2005/8/layout/hProcess11"/>
    <dgm:cxn modelId="{97D84ABB-54D6-4C7D-B68E-29515C197DF7}" type="presParOf" srcId="{EED8B188-E708-4136-BE35-B16344D4DF27}" destId="{5BDE613B-92DA-4F22-9063-8ACE73CBD3E3}" srcOrd="5" destOrd="0" presId="urn:microsoft.com/office/officeart/2005/8/layout/hProcess11"/>
    <dgm:cxn modelId="{1DB62337-6E33-4751-BBFC-47ED8873300F}" type="presParOf" srcId="{EED8B188-E708-4136-BE35-B16344D4DF27}" destId="{2BE33BFB-72FA-42ED-9636-8A74EB28A5DB}" srcOrd="6" destOrd="0" presId="urn:microsoft.com/office/officeart/2005/8/layout/hProcess11"/>
    <dgm:cxn modelId="{00C8ACA9-60FA-4116-96F4-9C1B3FC1A860}" type="presParOf" srcId="{2BE33BFB-72FA-42ED-9636-8A74EB28A5DB}" destId="{8409F592-D7F7-4D93-9F65-39676F2F15D8}" srcOrd="0" destOrd="0" presId="urn:microsoft.com/office/officeart/2005/8/layout/hProcess11"/>
    <dgm:cxn modelId="{2C9C9BA3-C58F-49FC-8F84-34F6553AE166}" type="presParOf" srcId="{2BE33BFB-72FA-42ED-9636-8A74EB28A5DB}" destId="{B707F4D1-63A1-4F30-AD09-DEA192FEEC94}" srcOrd="1" destOrd="0" presId="urn:microsoft.com/office/officeart/2005/8/layout/hProcess11"/>
    <dgm:cxn modelId="{51BF3D1D-ABEE-4AFB-9193-45FAA95BD298}" type="presParOf" srcId="{2BE33BFB-72FA-42ED-9636-8A74EB28A5DB}" destId="{6673413E-6256-4450-A5BE-FA31DEC42F60}"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7DA62A-624A-4198-80CC-8E24231D475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0B3443EF-A845-4E41-904A-9AA7BB0AF1D6}">
      <dgm:prSet/>
      <dgm:spPr/>
      <dgm:t>
        <a:bodyPr/>
        <a:lstStyle/>
        <a:p>
          <a:r>
            <a:rPr lang="es-CO" b="1" i="0"/>
            <a:t>Potencial de producción de electricidad</a:t>
          </a:r>
          <a:r>
            <a:rPr lang="es-CO" b="0" i="0"/>
            <a:t>:</a:t>
          </a:r>
          <a:endParaRPr lang="es-CO"/>
        </a:p>
      </dgm:t>
    </dgm:pt>
    <dgm:pt modelId="{E42CFB5E-2335-404C-A596-50B88EEFC728}" type="parTrans" cxnId="{1787CA89-86D0-41F1-A70D-E79A394DDB9E}">
      <dgm:prSet/>
      <dgm:spPr/>
      <dgm:t>
        <a:bodyPr/>
        <a:lstStyle/>
        <a:p>
          <a:endParaRPr lang="es-CO"/>
        </a:p>
      </dgm:t>
    </dgm:pt>
    <dgm:pt modelId="{22DA5341-A16C-4990-BFA6-EDD850928B46}" type="sibTrans" cxnId="{1787CA89-86D0-41F1-A70D-E79A394DDB9E}">
      <dgm:prSet/>
      <dgm:spPr/>
      <dgm:t>
        <a:bodyPr/>
        <a:lstStyle/>
        <a:p>
          <a:endParaRPr lang="es-CO"/>
        </a:p>
      </dgm:t>
    </dgm:pt>
    <dgm:pt modelId="{199CB808-1E92-463F-A058-6F615DDFB820}">
      <dgm:prSet custT="1"/>
      <dgm:spPr/>
      <dgm:t>
        <a:bodyPr/>
        <a:lstStyle/>
        <a:p>
          <a:r>
            <a:rPr lang="es-CO" sz="2000" b="0" i="0" dirty="0"/>
            <a:t>Las tres ciudades combinadas podrían generar 2.309 GWh/año, lo que cubriría aproximadamente el 3,3% de la demanda de electricidad en Colombia.</a:t>
          </a:r>
          <a:endParaRPr lang="es-CO" sz="2000" dirty="0"/>
        </a:p>
      </dgm:t>
    </dgm:pt>
    <dgm:pt modelId="{F28659A6-6B96-4995-B2B0-0FCE4A7A03B2}" type="parTrans" cxnId="{4C94C321-45F1-4CAC-9C06-E20FAD3943A3}">
      <dgm:prSet/>
      <dgm:spPr/>
      <dgm:t>
        <a:bodyPr/>
        <a:lstStyle/>
        <a:p>
          <a:endParaRPr lang="es-CO"/>
        </a:p>
      </dgm:t>
    </dgm:pt>
    <dgm:pt modelId="{5732EADF-6BE7-4E4A-97EB-7F0A82125C97}" type="sibTrans" cxnId="{4C94C321-45F1-4CAC-9C06-E20FAD3943A3}">
      <dgm:prSet/>
      <dgm:spPr/>
      <dgm:t>
        <a:bodyPr/>
        <a:lstStyle/>
        <a:p>
          <a:endParaRPr lang="es-CO"/>
        </a:p>
      </dgm:t>
    </dgm:pt>
    <dgm:pt modelId="{5D201743-455C-4BA8-B647-24241B254C8F}">
      <dgm:prSet custT="1"/>
      <dgm:spPr/>
      <dgm:t>
        <a:bodyPr/>
        <a:lstStyle/>
        <a:p>
          <a:r>
            <a:rPr lang="es-CO" sz="2000" b="0" i="0" dirty="0"/>
            <a:t>Bogotá podría producir 1.811 GWh/año, Cartagena 376 GWh/año y Manizales 122 GWh/año.</a:t>
          </a:r>
          <a:endParaRPr lang="es-CO" sz="2000" dirty="0"/>
        </a:p>
      </dgm:t>
    </dgm:pt>
    <dgm:pt modelId="{EB4574B4-7D6C-4E27-9186-81FDCEF0A040}" type="parTrans" cxnId="{3CD07F68-03ED-498D-92EA-AB43B4F2CFC5}">
      <dgm:prSet/>
      <dgm:spPr/>
      <dgm:t>
        <a:bodyPr/>
        <a:lstStyle/>
        <a:p>
          <a:endParaRPr lang="es-CO"/>
        </a:p>
      </dgm:t>
    </dgm:pt>
    <dgm:pt modelId="{93F8DA28-1B77-446B-95EF-BCC69960C016}" type="sibTrans" cxnId="{3CD07F68-03ED-498D-92EA-AB43B4F2CFC5}">
      <dgm:prSet/>
      <dgm:spPr/>
      <dgm:t>
        <a:bodyPr/>
        <a:lstStyle/>
        <a:p>
          <a:endParaRPr lang="es-CO"/>
        </a:p>
      </dgm:t>
    </dgm:pt>
    <dgm:pt modelId="{7422D4AF-48D0-44BE-A989-E9E937DE4ADB}">
      <dgm:prSet/>
      <dgm:spPr/>
      <dgm:t>
        <a:bodyPr/>
        <a:lstStyle/>
        <a:p>
          <a:r>
            <a:rPr lang="es-CO" b="1" i="0" dirty="0"/>
            <a:t>Reducción de emisiones de CO2</a:t>
          </a:r>
          <a:r>
            <a:rPr lang="es-CO" b="0" i="0" dirty="0"/>
            <a:t>:</a:t>
          </a:r>
          <a:endParaRPr lang="es-CO" dirty="0"/>
        </a:p>
      </dgm:t>
    </dgm:pt>
    <dgm:pt modelId="{5EF48586-FBA0-47BF-B121-A217C1F49F44}" type="parTrans" cxnId="{19F300AB-8E20-4505-9E06-D0324747E85D}">
      <dgm:prSet/>
      <dgm:spPr/>
      <dgm:t>
        <a:bodyPr/>
        <a:lstStyle/>
        <a:p>
          <a:endParaRPr lang="es-CO"/>
        </a:p>
      </dgm:t>
    </dgm:pt>
    <dgm:pt modelId="{5CC9CBFC-0AC6-49B8-A6BB-3D05BDFAEE87}" type="sibTrans" cxnId="{19F300AB-8E20-4505-9E06-D0324747E85D}">
      <dgm:prSet/>
      <dgm:spPr/>
      <dgm:t>
        <a:bodyPr/>
        <a:lstStyle/>
        <a:p>
          <a:endParaRPr lang="es-CO"/>
        </a:p>
      </dgm:t>
    </dgm:pt>
    <dgm:pt modelId="{E9875C74-E450-49D3-AE5B-7A366B0DD7ED}">
      <dgm:prSet custT="1"/>
      <dgm:spPr/>
      <dgm:t>
        <a:bodyPr/>
        <a:lstStyle/>
        <a:p>
          <a:r>
            <a:rPr lang="es-CO" sz="2000" b="0" i="0" dirty="0"/>
            <a:t>Se estima que estos proyectos reducirían las emisiones de CO2 en más de 3 millones de toneladas al año en comparación con la disposición de residuos en rellenos sanitarios. En Bogotá, la reducción sería de 2.432.988 toneladas de CO2 al año, en Cartagena 520.454 toneladas y en Manizales 219.083 toneladas.</a:t>
          </a:r>
          <a:endParaRPr lang="es-CO" sz="2000" dirty="0"/>
        </a:p>
      </dgm:t>
    </dgm:pt>
    <dgm:pt modelId="{EE75D269-BD05-40AE-A2A7-A57241582ECE}" type="parTrans" cxnId="{D4FF669D-A2B1-4F61-8205-7261315BE185}">
      <dgm:prSet/>
      <dgm:spPr/>
      <dgm:t>
        <a:bodyPr/>
        <a:lstStyle/>
        <a:p>
          <a:endParaRPr lang="es-CO"/>
        </a:p>
      </dgm:t>
    </dgm:pt>
    <dgm:pt modelId="{E91221A3-C215-4A17-AE1E-1C71CD575097}" type="sibTrans" cxnId="{D4FF669D-A2B1-4F61-8205-7261315BE185}">
      <dgm:prSet/>
      <dgm:spPr/>
      <dgm:t>
        <a:bodyPr/>
        <a:lstStyle/>
        <a:p>
          <a:endParaRPr lang="es-CO"/>
        </a:p>
      </dgm:t>
    </dgm:pt>
    <dgm:pt modelId="{36CE6A1E-A001-4429-96B4-FBB20067D392}" type="pres">
      <dgm:prSet presAssocID="{427DA62A-624A-4198-80CC-8E24231D475F}" presName="linear" presStyleCnt="0">
        <dgm:presLayoutVars>
          <dgm:animLvl val="lvl"/>
          <dgm:resizeHandles val="exact"/>
        </dgm:presLayoutVars>
      </dgm:prSet>
      <dgm:spPr/>
    </dgm:pt>
    <dgm:pt modelId="{5CE34A66-2856-486F-A3E8-E4AF9AE0B76C}" type="pres">
      <dgm:prSet presAssocID="{0B3443EF-A845-4E41-904A-9AA7BB0AF1D6}" presName="parentText" presStyleLbl="node1" presStyleIdx="0" presStyleCnt="2">
        <dgm:presLayoutVars>
          <dgm:chMax val="0"/>
          <dgm:bulletEnabled val="1"/>
        </dgm:presLayoutVars>
      </dgm:prSet>
      <dgm:spPr/>
    </dgm:pt>
    <dgm:pt modelId="{47B14085-0F57-4A49-8FA3-19668DF197A1}" type="pres">
      <dgm:prSet presAssocID="{0B3443EF-A845-4E41-904A-9AA7BB0AF1D6}" presName="childText" presStyleLbl="revTx" presStyleIdx="0" presStyleCnt="2">
        <dgm:presLayoutVars>
          <dgm:bulletEnabled val="1"/>
        </dgm:presLayoutVars>
      </dgm:prSet>
      <dgm:spPr/>
    </dgm:pt>
    <dgm:pt modelId="{23FC588D-BEF7-4AC6-A8F2-380C12A07989}" type="pres">
      <dgm:prSet presAssocID="{7422D4AF-48D0-44BE-A989-E9E937DE4ADB}" presName="parentText" presStyleLbl="node1" presStyleIdx="1" presStyleCnt="2">
        <dgm:presLayoutVars>
          <dgm:chMax val="0"/>
          <dgm:bulletEnabled val="1"/>
        </dgm:presLayoutVars>
      </dgm:prSet>
      <dgm:spPr/>
    </dgm:pt>
    <dgm:pt modelId="{CE1E7D3D-6640-43F3-AA1A-BAF5F450060A}" type="pres">
      <dgm:prSet presAssocID="{7422D4AF-48D0-44BE-A989-E9E937DE4ADB}" presName="childText" presStyleLbl="revTx" presStyleIdx="1" presStyleCnt="2">
        <dgm:presLayoutVars>
          <dgm:bulletEnabled val="1"/>
        </dgm:presLayoutVars>
      </dgm:prSet>
      <dgm:spPr/>
    </dgm:pt>
  </dgm:ptLst>
  <dgm:cxnLst>
    <dgm:cxn modelId="{4C94C321-45F1-4CAC-9C06-E20FAD3943A3}" srcId="{0B3443EF-A845-4E41-904A-9AA7BB0AF1D6}" destId="{199CB808-1E92-463F-A058-6F615DDFB820}" srcOrd="0" destOrd="0" parTransId="{F28659A6-6B96-4995-B2B0-0FCE4A7A03B2}" sibTransId="{5732EADF-6BE7-4E4A-97EB-7F0A82125C97}"/>
    <dgm:cxn modelId="{EDDCC828-5FED-475C-8E18-67E361514FA5}" type="presOf" srcId="{199CB808-1E92-463F-A058-6F615DDFB820}" destId="{47B14085-0F57-4A49-8FA3-19668DF197A1}" srcOrd="0" destOrd="0" presId="urn:microsoft.com/office/officeart/2005/8/layout/vList2"/>
    <dgm:cxn modelId="{0EA90E3D-4DBC-40A8-A55A-5962A2A0767B}" type="presOf" srcId="{5D201743-455C-4BA8-B647-24241B254C8F}" destId="{47B14085-0F57-4A49-8FA3-19668DF197A1}" srcOrd="0" destOrd="1" presId="urn:microsoft.com/office/officeart/2005/8/layout/vList2"/>
    <dgm:cxn modelId="{3CD07F68-03ED-498D-92EA-AB43B4F2CFC5}" srcId="{0B3443EF-A845-4E41-904A-9AA7BB0AF1D6}" destId="{5D201743-455C-4BA8-B647-24241B254C8F}" srcOrd="1" destOrd="0" parTransId="{EB4574B4-7D6C-4E27-9186-81FDCEF0A040}" sibTransId="{93F8DA28-1B77-446B-95EF-BCC69960C016}"/>
    <dgm:cxn modelId="{1787CA89-86D0-41F1-A70D-E79A394DDB9E}" srcId="{427DA62A-624A-4198-80CC-8E24231D475F}" destId="{0B3443EF-A845-4E41-904A-9AA7BB0AF1D6}" srcOrd="0" destOrd="0" parTransId="{E42CFB5E-2335-404C-A596-50B88EEFC728}" sibTransId="{22DA5341-A16C-4990-BFA6-EDD850928B46}"/>
    <dgm:cxn modelId="{1337CB99-716D-42DB-BFF6-6DBC06DE26FE}" type="presOf" srcId="{7422D4AF-48D0-44BE-A989-E9E937DE4ADB}" destId="{23FC588D-BEF7-4AC6-A8F2-380C12A07989}" srcOrd="0" destOrd="0" presId="urn:microsoft.com/office/officeart/2005/8/layout/vList2"/>
    <dgm:cxn modelId="{D4FF669D-A2B1-4F61-8205-7261315BE185}" srcId="{7422D4AF-48D0-44BE-A989-E9E937DE4ADB}" destId="{E9875C74-E450-49D3-AE5B-7A366B0DD7ED}" srcOrd="0" destOrd="0" parTransId="{EE75D269-BD05-40AE-A2A7-A57241582ECE}" sibTransId="{E91221A3-C215-4A17-AE1E-1C71CD575097}"/>
    <dgm:cxn modelId="{03CA67A8-D66D-4267-9103-22C1D3CCA01F}" type="presOf" srcId="{0B3443EF-A845-4E41-904A-9AA7BB0AF1D6}" destId="{5CE34A66-2856-486F-A3E8-E4AF9AE0B76C}" srcOrd="0" destOrd="0" presId="urn:microsoft.com/office/officeart/2005/8/layout/vList2"/>
    <dgm:cxn modelId="{2BC4F5A8-F09F-44A0-BA32-7F843988134C}" type="presOf" srcId="{E9875C74-E450-49D3-AE5B-7A366B0DD7ED}" destId="{CE1E7D3D-6640-43F3-AA1A-BAF5F450060A}" srcOrd="0" destOrd="0" presId="urn:microsoft.com/office/officeart/2005/8/layout/vList2"/>
    <dgm:cxn modelId="{19F300AB-8E20-4505-9E06-D0324747E85D}" srcId="{427DA62A-624A-4198-80CC-8E24231D475F}" destId="{7422D4AF-48D0-44BE-A989-E9E937DE4ADB}" srcOrd="1" destOrd="0" parTransId="{5EF48586-FBA0-47BF-B121-A217C1F49F44}" sibTransId="{5CC9CBFC-0AC6-49B8-A6BB-3D05BDFAEE87}"/>
    <dgm:cxn modelId="{40A94FB1-9DCD-42B1-BF00-BBF48C80A104}" type="presOf" srcId="{427DA62A-624A-4198-80CC-8E24231D475F}" destId="{36CE6A1E-A001-4429-96B4-FBB20067D392}" srcOrd="0" destOrd="0" presId="urn:microsoft.com/office/officeart/2005/8/layout/vList2"/>
    <dgm:cxn modelId="{FDB1E880-996D-4210-83E3-04E13429CA99}" type="presParOf" srcId="{36CE6A1E-A001-4429-96B4-FBB20067D392}" destId="{5CE34A66-2856-486F-A3E8-E4AF9AE0B76C}" srcOrd="0" destOrd="0" presId="urn:microsoft.com/office/officeart/2005/8/layout/vList2"/>
    <dgm:cxn modelId="{2E2F7978-C624-4A26-BDA4-2770B68481C3}" type="presParOf" srcId="{36CE6A1E-A001-4429-96B4-FBB20067D392}" destId="{47B14085-0F57-4A49-8FA3-19668DF197A1}" srcOrd="1" destOrd="0" presId="urn:microsoft.com/office/officeart/2005/8/layout/vList2"/>
    <dgm:cxn modelId="{738C3810-5A42-450E-9E05-8AE700D2B5A1}" type="presParOf" srcId="{36CE6A1E-A001-4429-96B4-FBB20067D392}" destId="{23FC588D-BEF7-4AC6-A8F2-380C12A07989}" srcOrd="2" destOrd="0" presId="urn:microsoft.com/office/officeart/2005/8/layout/vList2"/>
    <dgm:cxn modelId="{B2DBF8FA-34FD-4D72-8B24-7C05BF211B2D}" type="presParOf" srcId="{36CE6A1E-A001-4429-96B4-FBB20067D392}" destId="{CE1E7D3D-6640-43F3-AA1A-BAF5F45006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22654E-F3D0-495F-BBF1-5BC5B6C21F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66E6F9CF-2C2B-44F9-8956-397C996CBD79}">
      <dgm:prSet custT="1"/>
      <dgm:spPr/>
      <dgm:t>
        <a:bodyPr/>
        <a:lstStyle/>
        <a:p>
          <a:r>
            <a:rPr lang="es-CO" sz="1400" b="1" i="0"/>
            <a:t>Viabilidad financiera</a:t>
          </a:r>
          <a:r>
            <a:rPr lang="es-CO" sz="1400" b="0" i="0"/>
            <a:t>:</a:t>
          </a:r>
          <a:endParaRPr lang="es-CO" sz="1400"/>
        </a:p>
      </dgm:t>
    </dgm:pt>
    <dgm:pt modelId="{84FBA7A2-1E1E-4117-9113-64C2178449A3}" type="parTrans" cxnId="{4B8B092A-C492-4CA3-B57B-01717712670B}">
      <dgm:prSet/>
      <dgm:spPr/>
      <dgm:t>
        <a:bodyPr/>
        <a:lstStyle/>
        <a:p>
          <a:endParaRPr lang="es-CO" sz="1400"/>
        </a:p>
      </dgm:t>
    </dgm:pt>
    <dgm:pt modelId="{628BFBF2-6501-45B2-99AE-97433205C5F9}" type="sibTrans" cxnId="{4B8B092A-C492-4CA3-B57B-01717712670B}">
      <dgm:prSet/>
      <dgm:spPr/>
      <dgm:t>
        <a:bodyPr/>
        <a:lstStyle/>
        <a:p>
          <a:endParaRPr lang="es-CO" sz="1400"/>
        </a:p>
      </dgm:t>
    </dgm:pt>
    <dgm:pt modelId="{3275DFCA-3A43-4067-86A1-226C9D4ACF4A}">
      <dgm:prSet custT="1"/>
      <dgm:spPr/>
      <dgm:t>
        <a:bodyPr/>
        <a:lstStyle/>
        <a:p>
          <a:pPr>
            <a:lnSpc>
              <a:spcPct val="100000"/>
            </a:lnSpc>
          </a:pPr>
          <a:r>
            <a:rPr lang="es-CO" sz="1400" b="0" i="0" dirty="0"/>
            <a:t>El proyecto en Bogotá presenta un rendimiento financiero positivo con una Tasa Interna de Retorno (TIR) del 7,1%, aunque por debajo del 12% esperado para justificar la inversión. Se sugiere que, con mejoras en la eficiencia y reducción de costos, podría ser más rentable.</a:t>
          </a:r>
          <a:endParaRPr lang="es-CO" sz="1400" dirty="0"/>
        </a:p>
      </dgm:t>
    </dgm:pt>
    <dgm:pt modelId="{1255BEA7-205F-4F72-B351-183273256AC4}" type="parTrans" cxnId="{64A83280-7FF0-470F-B622-457D503B6905}">
      <dgm:prSet/>
      <dgm:spPr/>
      <dgm:t>
        <a:bodyPr/>
        <a:lstStyle/>
        <a:p>
          <a:endParaRPr lang="es-CO" sz="1400"/>
        </a:p>
      </dgm:t>
    </dgm:pt>
    <dgm:pt modelId="{29FE5635-B82A-495D-A508-B8F74A3A0C60}" type="sibTrans" cxnId="{64A83280-7FF0-470F-B622-457D503B6905}">
      <dgm:prSet/>
      <dgm:spPr/>
      <dgm:t>
        <a:bodyPr/>
        <a:lstStyle/>
        <a:p>
          <a:endParaRPr lang="es-CO" sz="1400"/>
        </a:p>
      </dgm:t>
    </dgm:pt>
    <dgm:pt modelId="{75254323-2F45-4174-A8AE-F1410C6D5BB2}">
      <dgm:prSet custT="1"/>
      <dgm:spPr/>
      <dgm:t>
        <a:bodyPr/>
        <a:lstStyle/>
        <a:p>
          <a:pPr>
            <a:lnSpc>
              <a:spcPct val="100000"/>
            </a:lnSpc>
          </a:pPr>
          <a:r>
            <a:rPr lang="es-CO" sz="1400" b="0" i="0" dirty="0"/>
            <a:t>Los proyectos en Cartagena y Manizales tienen TIR del 5,6% y -3,7% respectivamente, lo que indica que no son financieramente atractivos bajo los supuestos del estudio.</a:t>
          </a:r>
          <a:endParaRPr lang="es-CO" sz="1400" dirty="0"/>
        </a:p>
      </dgm:t>
    </dgm:pt>
    <dgm:pt modelId="{F277CD1C-FBCD-4708-88BB-2F0EB2A9003F}" type="parTrans" cxnId="{202692F9-A760-43EE-A0C3-114132E2219D}">
      <dgm:prSet/>
      <dgm:spPr/>
      <dgm:t>
        <a:bodyPr/>
        <a:lstStyle/>
        <a:p>
          <a:endParaRPr lang="es-CO" sz="1400"/>
        </a:p>
      </dgm:t>
    </dgm:pt>
    <dgm:pt modelId="{A2059D20-867B-4F70-A424-DC974B6A4A32}" type="sibTrans" cxnId="{202692F9-A760-43EE-A0C3-114132E2219D}">
      <dgm:prSet/>
      <dgm:spPr/>
      <dgm:t>
        <a:bodyPr/>
        <a:lstStyle/>
        <a:p>
          <a:endParaRPr lang="es-CO" sz="1400"/>
        </a:p>
      </dgm:t>
    </dgm:pt>
    <dgm:pt modelId="{8B0177BE-0FF9-4E3F-9A37-9472FC295DF9}" type="pres">
      <dgm:prSet presAssocID="{EB22654E-F3D0-495F-BBF1-5BC5B6C21F94}" presName="linear" presStyleCnt="0">
        <dgm:presLayoutVars>
          <dgm:animLvl val="lvl"/>
          <dgm:resizeHandles val="exact"/>
        </dgm:presLayoutVars>
      </dgm:prSet>
      <dgm:spPr/>
    </dgm:pt>
    <dgm:pt modelId="{1135CE53-2933-42EE-8304-EB6B14BCEA3A}" type="pres">
      <dgm:prSet presAssocID="{66E6F9CF-2C2B-44F9-8956-397C996CBD79}" presName="parentText" presStyleLbl="node1" presStyleIdx="0" presStyleCnt="1" custScaleY="57020">
        <dgm:presLayoutVars>
          <dgm:chMax val="0"/>
          <dgm:bulletEnabled val="1"/>
        </dgm:presLayoutVars>
      </dgm:prSet>
      <dgm:spPr/>
    </dgm:pt>
    <dgm:pt modelId="{E6996DAB-79E3-4C2C-AF19-EBDAE1DB7096}" type="pres">
      <dgm:prSet presAssocID="{66E6F9CF-2C2B-44F9-8956-397C996CBD79}" presName="childText" presStyleLbl="revTx" presStyleIdx="0" presStyleCnt="1">
        <dgm:presLayoutVars>
          <dgm:bulletEnabled val="1"/>
        </dgm:presLayoutVars>
      </dgm:prSet>
      <dgm:spPr/>
    </dgm:pt>
  </dgm:ptLst>
  <dgm:cxnLst>
    <dgm:cxn modelId="{4B8B092A-C492-4CA3-B57B-01717712670B}" srcId="{EB22654E-F3D0-495F-BBF1-5BC5B6C21F94}" destId="{66E6F9CF-2C2B-44F9-8956-397C996CBD79}" srcOrd="0" destOrd="0" parTransId="{84FBA7A2-1E1E-4117-9113-64C2178449A3}" sibTransId="{628BFBF2-6501-45B2-99AE-97433205C5F9}"/>
    <dgm:cxn modelId="{55864441-3BDF-45B7-8033-86C1DB710BC8}" type="presOf" srcId="{66E6F9CF-2C2B-44F9-8956-397C996CBD79}" destId="{1135CE53-2933-42EE-8304-EB6B14BCEA3A}" srcOrd="0" destOrd="0" presId="urn:microsoft.com/office/officeart/2005/8/layout/vList2"/>
    <dgm:cxn modelId="{FC87CA68-FCE1-41AD-859F-7FE6D3E70CA0}" type="presOf" srcId="{3275DFCA-3A43-4067-86A1-226C9D4ACF4A}" destId="{E6996DAB-79E3-4C2C-AF19-EBDAE1DB7096}" srcOrd="0" destOrd="0" presId="urn:microsoft.com/office/officeart/2005/8/layout/vList2"/>
    <dgm:cxn modelId="{64A83280-7FF0-470F-B622-457D503B6905}" srcId="{66E6F9CF-2C2B-44F9-8956-397C996CBD79}" destId="{3275DFCA-3A43-4067-86A1-226C9D4ACF4A}" srcOrd="0" destOrd="0" parTransId="{1255BEA7-205F-4F72-B351-183273256AC4}" sibTransId="{29FE5635-B82A-495D-A508-B8F74A3A0C60}"/>
    <dgm:cxn modelId="{C065B1BD-E931-48F0-A195-1C15146C2CCC}" type="presOf" srcId="{75254323-2F45-4174-A8AE-F1410C6D5BB2}" destId="{E6996DAB-79E3-4C2C-AF19-EBDAE1DB7096}" srcOrd="0" destOrd="1" presId="urn:microsoft.com/office/officeart/2005/8/layout/vList2"/>
    <dgm:cxn modelId="{7D995ED3-414E-4A3E-B250-F2A347A68D81}" type="presOf" srcId="{EB22654E-F3D0-495F-BBF1-5BC5B6C21F94}" destId="{8B0177BE-0FF9-4E3F-9A37-9472FC295DF9}" srcOrd="0" destOrd="0" presId="urn:microsoft.com/office/officeart/2005/8/layout/vList2"/>
    <dgm:cxn modelId="{202692F9-A760-43EE-A0C3-114132E2219D}" srcId="{66E6F9CF-2C2B-44F9-8956-397C996CBD79}" destId="{75254323-2F45-4174-A8AE-F1410C6D5BB2}" srcOrd="1" destOrd="0" parTransId="{F277CD1C-FBCD-4708-88BB-2F0EB2A9003F}" sibTransId="{A2059D20-867B-4F70-A424-DC974B6A4A32}"/>
    <dgm:cxn modelId="{2845AB60-657A-4C68-B48E-2E262FE02C60}" type="presParOf" srcId="{8B0177BE-0FF9-4E3F-9A37-9472FC295DF9}" destId="{1135CE53-2933-42EE-8304-EB6B14BCEA3A}" srcOrd="0" destOrd="0" presId="urn:microsoft.com/office/officeart/2005/8/layout/vList2"/>
    <dgm:cxn modelId="{D24A38AA-A60E-4A4C-A06C-D4079086809A}" type="presParOf" srcId="{8B0177BE-0FF9-4E3F-9A37-9472FC295DF9}" destId="{E6996DAB-79E3-4C2C-AF19-EBDAE1DB709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FCFC3C-4932-457C-A894-2C90772288C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s-CO"/>
        </a:p>
      </dgm:t>
    </dgm:pt>
    <dgm:pt modelId="{43B5C0AD-9B61-4261-97FB-19B6C23CFF10}">
      <dgm:prSet/>
      <dgm:spPr/>
      <dgm:t>
        <a:bodyPr/>
        <a:lstStyle/>
        <a:p>
          <a:r>
            <a:rPr lang="es-CO" b="0" i="0" dirty="0"/>
            <a:t>El proyecto en Bogotá es el más prometedor, ya que genera un rendimiento positivo. Sin embargo, necesitaría mejorar su rentabilidad para cumplir con las expectativas de los inversionistas.</a:t>
          </a:r>
          <a:endParaRPr lang="es-CO" dirty="0"/>
        </a:p>
      </dgm:t>
    </dgm:pt>
    <dgm:pt modelId="{4EC6F23A-B58C-40CC-9E96-86431B3675AD}" type="parTrans" cxnId="{CE1AC33D-A0B2-4F59-8E0B-F55CCBFF5D08}">
      <dgm:prSet/>
      <dgm:spPr/>
      <dgm:t>
        <a:bodyPr/>
        <a:lstStyle/>
        <a:p>
          <a:endParaRPr lang="es-CO"/>
        </a:p>
      </dgm:t>
    </dgm:pt>
    <dgm:pt modelId="{33878A6F-890B-450B-B988-DF380975D4A3}" type="sibTrans" cxnId="{CE1AC33D-A0B2-4F59-8E0B-F55CCBFF5D08}">
      <dgm:prSet/>
      <dgm:spPr/>
      <dgm:t>
        <a:bodyPr/>
        <a:lstStyle/>
        <a:p>
          <a:endParaRPr lang="es-CO"/>
        </a:p>
      </dgm:t>
    </dgm:pt>
    <dgm:pt modelId="{3E2B8462-AEFF-4A4E-A603-504645A6BD4B}">
      <dgm:prSet/>
      <dgm:spPr/>
      <dgm:t>
        <a:bodyPr/>
        <a:lstStyle/>
        <a:p>
          <a:r>
            <a:rPr lang="es-CO" b="0" i="0" dirty="0"/>
            <a:t>Los proyectos en Cartagena y Manizales no son financieramente viables a menos que se aumenten las tarifas de incineración, pero esto implicaría costos significativamente más altos para los usuarios.</a:t>
          </a:r>
          <a:endParaRPr lang="es-CO" dirty="0"/>
        </a:p>
      </dgm:t>
    </dgm:pt>
    <dgm:pt modelId="{B63530A0-0B5D-4AD4-97F5-085C6048C26F}" type="parTrans" cxnId="{E5744EF3-6678-4F4A-949F-35137E13EBD3}">
      <dgm:prSet/>
      <dgm:spPr/>
      <dgm:t>
        <a:bodyPr/>
        <a:lstStyle/>
        <a:p>
          <a:endParaRPr lang="es-CO"/>
        </a:p>
      </dgm:t>
    </dgm:pt>
    <dgm:pt modelId="{9E15ACF2-93EC-4613-ABEE-4080F91E35CA}" type="sibTrans" cxnId="{E5744EF3-6678-4F4A-949F-35137E13EBD3}">
      <dgm:prSet/>
      <dgm:spPr/>
      <dgm:t>
        <a:bodyPr/>
        <a:lstStyle/>
        <a:p>
          <a:endParaRPr lang="es-CO"/>
        </a:p>
      </dgm:t>
    </dgm:pt>
    <dgm:pt modelId="{2F950A2F-7F7F-415D-AF1C-5EF979FA2A65}">
      <dgm:prSet/>
      <dgm:spPr/>
      <dgm:t>
        <a:bodyPr/>
        <a:lstStyle/>
        <a:p>
          <a:r>
            <a:rPr lang="es-CO" b="0" i="0" dirty="0"/>
            <a:t>En todos los casos, se identificó que el uso de tecnologías de incineración podría ser una solución viable para reducir las emisiones de CO2 y generar energía a partir de residuos sólidos, pero se necesitan ajustes en los costos y la eficiencia para asegurar su viabilidad financiera.</a:t>
          </a:r>
          <a:endParaRPr lang="es-CO" dirty="0"/>
        </a:p>
      </dgm:t>
    </dgm:pt>
    <dgm:pt modelId="{900A8E35-3E33-47F7-9448-D6138C816C02}" type="parTrans" cxnId="{029ADA76-19D1-4BFB-AFB4-92D3B77C081C}">
      <dgm:prSet/>
      <dgm:spPr/>
      <dgm:t>
        <a:bodyPr/>
        <a:lstStyle/>
        <a:p>
          <a:endParaRPr lang="es-CO"/>
        </a:p>
      </dgm:t>
    </dgm:pt>
    <dgm:pt modelId="{D780F125-3C7B-4C4C-BAF8-516FF7F4452C}" type="sibTrans" cxnId="{029ADA76-19D1-4BFB-AFB4-92D3B77C081C}">
      <dgm:prSet/>
      <dgm:spPr/>
      <dgm:t>
        <a:bodyPr/>
        <a:lstStyle/>
        <a:p>
          <a:endParaRPr lang="es-CO"/>
        </a:p>
      </dgm:t>
    </dgm:pt>
    <dgm:pt modelId="{E00301EC-044F-4590-A6CB-FB1F07D60E23}" type="pres">
      <dgm:prSet presAssocID="{EBFCFC3C-4932-457C-A894-2C90772288C7}" presName="rootnode" presStyleCnt="0">
        <dgm:presLayoutVars>
          <dgm:chMax/>
          <dgm:chPref/>
          <dgm:dir/>
          <dgm:animLvl val="lvl"/>
        </dgm:presLayoutVars>
      </dgm:prSet>
      <dgm:spPr/>
    </dgm:pt>
    <dgm:pt modelId="{D644FB52-F91E-4170-BC35-9E4F7F0A5BAD}" type="pres">
      <dgm:prSet presAssocID="{43B5C0AD-9B61-4261-97FB-19B6C23CFF10}" presName="composite" presStyleCnt="0"/>
      <dgm:spPr/>
    </dgm:pt>
    <dgm:pt modelId="{B3F85831-69C3-4806-AA73-1A1DD8362DE3}" type="pres">
      <dgm:prSet presAssocID="{43B5C0AD-9B61-4261-97FB-19B6C23CFF10}" presName="LShape" presStyleLbl="alignNode1" presStyleIdx="0" presStyleCnt="5"/>
      <dgm:spPr/>
    </dgm:pt>
    <dgm:pt modelId="{6671310F-F7E8-49E3-A620-6FF2A9A57AB9}" type="pres">
      <dgm:prSet presAssocID="{43B5C0AD-9B61-4261-97FB-19B6C23CFF10}" presName="ParentText" presStyleLbl="revTx" presStyleIdx="0" presStyleCnt="3">
        <dgm:presLayoutVars>
          <dgm:chMax val="0"/>
          <dgm:chPref val="0"/>
          <dgm:bulletEnabled val="1"/>
        </dgm:presLayoutVars>
      </dgm:prSet>
      <dgm:spPr/>
    </dgm:pt>
    <dgm:pt modelId="{AF747274-8EB0-47E0-AEF3-05E2F64DE3BD}" type="pres">
      <dgm:prSet presAssocID="{43B5C0AD-9B61-4261-97FB-19B6C23CFF10}" presName="Triangle" presStyleLbl="alignNode1" presStyleIdx="1" presStyleCnt="5"/>
      <dgm:spPr/>
    </dgm:pt>
    <dgm:pt modelId="{5093F0AA-EDE5-47C3-AD18-1BE3CA8AA61D}" type="pres">
      <dgm:prSet presAssocID="{33878A6F-890B-450B-B988-DF380975D4A3}" presName="sibTrans" presStyleCnt="0"/>
      <dgm:spPr/>
    </dgm:pt>
    <dgm:pt modelId="{9CF355B6-C1C9-4D1C-8DE3-3D67D74348F9}" type="pres">
      <dgm:prSet presAssocID="{33878A6F-890B-450B-B988-DF380975D4A3}" presName="space" presStyleCnt="0"/>
      <dgm:spPr/>
    </dgm:pt>
    <dgm:pt modelId="{FEF73A01-B3C8-4FD5-8142-83321C891270}" type="pres">
      <dgm:prSet presAssocID="{3E2B8462-AEFF-4A4E-A603-504645A6BD4B}" presName="composite" presStyleCnt="0"/>
      <dgm:spPr/>
    </dgm:pt>
    <dgm:pt modelId="{687F9A39-8498-4531-B6EF-32AE8438478B}" type="pres">
      <dgm:prSet presAssocID="{3E2B8462-AEFF-4A4E-A603-504645A6BD4B}" presName="LShape" presStyleLbl="alignNode1" presStyleIdx="2" presStyleCnt="5"/>
      <dgm:spPr/>
    </dgm:pt>
    <dgm:pt modelId="{085EB946-3C6D-4FA4-917F-8A8353400B72}" type="pres">
      <dgm:prSet presAssocID="{3E2B8462-AEFF-4A4E-A603-504645A6BD4B}" presName="ParentText" presStyleLbl="revTx" presStyleIdx="1" presStyleCnt="3">
        <dgm:presLayoutVars>
          <dgm:chMax val="0"/>
          <dgm:chPref val="0"/>
          <dgm:bulletEnabled val="1"/>
        </dgm:presLayoutVars>
      </dgm:prSet>
      <dgm:spPr/>
    </dgm:pt>
    <dgm:pt modelId="{E3E966C5-9CE2-41CF-9D92-240FD397875C}" type="pres">
      <dgm:prSet presAssocID="{3E2B8462-AEFF-4A4E-A603-504645A6BD4B}" presName="Triangle" presStyleLbl="alignNode1" presStyleIdx="3" presStyleCnt="5"/>
      <dgm:spPr/>
    </dgm:pt>
    <dgm:pt modelId="{685B8316-A760-4B46-BC72-C3735000DF7E}" type="pres">
      <dgm:prSet presAssocID="{9E15ACF2-93EC-4613-ABEE-4080F91E35CA}" presName="sibTrans" presStyleCnt="0"/>
      <dgm:spPr/>
    </dgm:pt>
    <dgm:pt modelId="{3E665045-E512-48BC-9A39-D08075C83D57}" type="pres">
      <dgm:prSet presAssocID="{9E15ACF2-93EC-4613-ABEE-4080F91E35CA}" presName="space" presStyleCnt="0"/>
      <dgm:spPr/>
    </dgm:pt>
    <dgm:pt modelId="{11275FD0-6B39-4D7F-81A4-6DC9944A5D52}" type="pres">
      <dgm:prSet presAssocID="{2F950A2F-7F7F-415D-AF1C-5EF979FA2A65}" presName="composite" presStyleCnt="0"/>
      <dgm:spPr/>
    </dgm:pt>
    <dgm:pt modelId="{0E35549B-EF7B-4CF5-8508-F6794A8AAB28}" type="pres">
      <dgm:prSet presAssocID="{2F950A2F-7F7F-415D-AF1C-5EF979FA2A65}" presName="LShape" presStyleLbl="alignNode1" presStyleIdx="4" presStyleCnt="5"/>
      <dgm:spPr/>
    </dgm:pt>
    <dgm:pt modelId="{B2F26CA1-F185-4434-9347-DEBB57F3A6FA}" type="pres">
      <dgm:prSet presAssocID="{2F950A2F-7F7F-415D-AF1C-5EF979FA2A65}" presName="ParentText" presStyleLbl="revTx" presStyleIdx="2" presStyleCnt="3">
        <dgm:presLayoutVars>
          <dgm:chMax val="0"/>
          <dgm:chPref val="0"/>
          <dgm:bulletEnabled val="1"/>
        </dgm:presLayoutVars>
      </dgm:prSet>
      <dgm:spPr/>
    </dgm:pt>
  </dgm:ptLst>
  <dgm:cxnLst>
    <dgm:cxn modelId="{9B57750C-A579-4944-AFC4-72C05353DFAA}" type="presOf" srcId="{3E2B8462-AEFF-4A4E-A603-504645A6BD4B}" destId="{085EB946-3C6D-4FA4-917F-8A8353400B72}" srcOrd="0" destOrd="0" presId="urn:microsoft.com/office/officeart/2009/3/layout/StepUpProcess"/>
    <dgm:cxn modelId="{CE1AC33D-A0B2-4F59-8E0B-F55CCBFF5D08}" srcId="{EBFCFC3C-4932-457C-A894-2C90772288C7}" destId="{43B5C0AD-9B61-4261-97FB-19B6C23CFF10}" srcOrd="0" destOrd="0" parTransId="{4EC6F23A-B58C-40CC-9E96-86431B3675AD}" sibTransId="{33878A6F-890B-450B-B988-DF380975D4A3}"/>
    <dgm:cxn modelId="{029ADA76-19D1-4BFB-AFB4-92D3B77C081C}" srcId="{EBFCFC3C-4932-457C-A894-2C90772288C7}" destId="{2F950A2F-7F7F-415D-AF1C-5EF979FA2A65}" srcOrd="2" destOrd="0" parTransId="{900A8E35-3E33-47F7-9448-D6138C816C02}" sibTransId="{D780F125-3C7B-4C4C-BAF8-516FF7F4452C}"/>
    <dgm:cxn modelId="{8B347194-2002-48D7-BEF2-75FD3785B78B}" type="presOf" srcId="{2F950A2F-7F7F-415D-AF1C-5EF979FA2A65}" destId="{B2F26CA1-F185-4434-9347-DEBB57F3A6FA}" srcOrd="0" destOrd="0" presId="urn:microsoft.com/office/officeart/2009/3/layout/StepUpProcess"/>
    <dgm:cxn modelId="{C84640AF-8EB4-422A-ACAB-85246B0FA17D}" type="presOf" srcId="{43B5C0AD-9B61-4261-97FB-19B6C23CFF10}" destId="{6671310F-F7E8-49E3-A620-6FF2A9A57AB9}" srcOrd="0" destOrd="0" presId="urn:microsoft.com/office/officeart/2009/3/layout/StepUpProcess"/>
    <dgm:cxn modelId="{48BF3DD6-3B89-43D2-8DE5-F0186462A37E}" type="presOf" srcId="{EBFCFC3C-4932-457C-A894-2C90772288C7}" destId="{E00301EC-044F-4590-A6CB-FB1F07D60E23}" srcOrd="0" destOrd="0" presId="urn:microsoft.com/office/officeart/2009/3/layout/StepUpProcess"/>
    <dgm:cxn modelId="{E5744EF3-6678-4F4A-949F-35137E13EBD3}" srcId="{EBFCFC3C-4932-457C-A894-2C90772288C7}" destId="{3E2B8462-AEFF-4A4E-A603-504645A6BD4B}" srcOrd="1" destOrd="0" parTransId="{B63530A0-0B5D-4AD4-97F5-085C6048C26F}" sibTransId="{9E15ACF2-93EC-4613-ABEE-4080F91E35CA}"/>
    <dgm:cxn modelId="{8CA7A402-926A-4A44-8467-CBF13E4ECB65}" type="presParOf" srcId="{E00301EC-044F-4590-A6CB-FB1F07D60E23}" destId="{D644FB52-F91E-4170-BC35-9E4F7F0A5BAD}" srcOrd="0" destOrd="0" presId="urn:microsoft.com/office/officeart/2009/3/layout/StepUpProcess"/>
    <dgm:cxn modelId="{2D8EED90-FE80-478B-842A-E9520368F744}" type="presParOf" srcId="{D644FB52-F91E-4170-BC35-9E4F7F0A5BAD}" destId="{B3F85831-69C3-4806-AA73-1A1DD8362DE3}" srcOrd="0" destOrd="0" presId="urn:microsoft.com/office/officeart/2009/3/layout/StepUpProcess"/>
    <dgm:cxn modelId="{DD6C1F94-FA78-46CB-A2BA-5F42E4601065}" type="presParOf" srcId="{D644FB52-F91E-4170-BC35-9E4F7F0A5BAD}" destId="{6671310F-F7E8-49E3-A620-6FF2A9A57AB9}" srcOrd="1" destOrd="0" presId="urn:microsoft.com/office/officeart/2009/3/layout/StepUpProcess"/>
    <dgm:cxn modelId="{F36D71DD-D9C5-45A1-A51D-E9A44C291342}" type="presParOf" srcId="{D644FB52-F91E-4170-BC35-9E4F7F0A5BAD}" destId="{AF747274-8EB0-47E0-AEF3-05E2F64DE3BD}" srcOrd="2" destOrd="0" presId="urn:microsoft.com/office/officeart/2009/3/layout/StepUpProcess"/>
    <dgm:cxn modelId="{410DC543-FBC7-4629-B837-CC6A523E2DDC}" type="presParOf" srcId="{E00301EC-044F-4590-A6CB-FB1F07D60E23}" destId="{5093F0AA-EDE5-47C3-AD18-1BE3CA8AA61D}" srcOrd="1" destOrd="0" presId="urn:microsoft.com/office/officeart/2009/3/layout/StepUpProcess"/>
    <dgm:cxn modelId="{D877D687-16A2-444E-8828-5CE0C735FEDF}" type="presParOf" srcId="{5093F0AA-EDE5-47C3-AD18-1BE3CA8AA61D}" destId="{9CF355B6-C1C9-4D1C-8DE3-3D67D74348F9}" srcOrd="0" destOrd="0" presId="urn:microsoft.com/office/officeart/2009/3/layout/StepUpProcess"/>
    <dgm:cxn modelId="{45DAFEA0-B413-477F-B0BD-FC1B6758DF35}" type="presParOf" srcId="{E00301EC-044F-4590-A6CB-FB1F07D60E23}" destId="{FEF73A01-B3C8-4FD5-8142-83321C891270}" srcOrd="2" destOrd="0" presId="urn:microsoft.com/office/officeart/2009/3/layout/StepUpProcess"/>
    <dgm:cxn modelId="{6113B502-84E6-426E-BDB6-406E8AD96DA5}" type="presParOf" srcId="{FEF73A01-B3C8-4FD5-8142-83321C891270}" destId="{687F9A39-8498-4531-B6EF-32AE8438478B}" srcOrd="0" destOrd="0" presId="urn:microsoft.com/office/officeart/2009/3/layout/StepUpProcess"/>
    <dgm:cxn modelId="{683B9A06-D334-4F7B-AB7D-4B658BA283DC}" type="presParOf" srcId="{FEF73A01-B3C8-4FD5-8142-83321C891270}" destId="{085EB946-3C6D-4FA4-917F-8A8353400B72}" srcOrd="1" destOrd="0" presId="urn:microsoft.com/office/officeart/2009/3/layout/StepUpProcess"/>
    <dgm:cxn modelId="{8E2D189A-5E66-466A-81E5-E9BDBD9844CF}" type="presParOf" srcId="{FEF73A01-B3C8-4FD5-8142-83321C891270}" destId="{E3E966C5-9CE2-41CF-9D92-240FD397875C}" srcOrd="2" destOrd="0" presId="urn:microsoft.com/office/officeart/2009/3/layout/StepUpProcess"/>
    <dgm:cxn modelId="{59CF7FA0-275E-4CC4-94E4-00A2D9912AE7}" type="presParOf" srcId="{E00301EC-044F-4590-A6CB-FB1F07D60E23}" destId="{685B8316-A760-4B46-BC72-C3735000DF7E}" srcOrd="3" destOrd="0" presId="urn:microsoft.com/office/officeart/2009/3/layout/StepUpProcess"/>
    <dgm:cxn modelId="{5B8B9613-1ADA-4DE1-B39E-8D4D4F7EC2B1}" type="presParOf" srcId="{685B8316-A760-4B46-BC72-C3735000DF7E}" destId="{3E665045-E512-48BC-9A39-D08075C83D57}" srcOrd="0" destOrd="0" presId="urn:microsoft.com/office/officeart/2009/3/layout/StepUpProcess"/>
    <dgm:cxn modelId="{A7F6E70B-F416-410B-B657-B41BFDF1DA31}" type="presParOf" srcId="{E00301EC-044F-4590-A6CB-FB1F07D60E23}" destId="{11275FD0-6B39-4D7F-81A4-6DC9944A5D52}" srcOrd="4" destOrd="0" presId="urn:microsoft.com/office/officeart/2009/3/layout/StepUpProcess"/>
    <dgm:cxn modelId="{BD4D65F9-FA7B-484A-B07A-93594C8C4033}" type="presParOf" srcId="{11275FD0-6B39-4D7F-81A4-6DC9944A5D52}" destId="{0E35549B-EF7B-4CF5-8508-F6794A8AAB28}" srcOrd="0" destOrd="0" presId="urn:microsoft.com/office/officeart/2009/3/layout/StepUpProcess"/>
    <dgm:cxn modelId="{5298C283-C76A-49E5-A903-17EB8D5F6A47}" type="presParOf" srcId="{11275FD0-6B39-4D7F-81A4-6DC9944A5D52}" destId="{B2F26CA1-F185-4434-9347-DEBB57F3A6FA}"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1D912-7667-4163-BA0C-60822D4C163C}">
      <dsp:nvSpPr>
        <dsp:cNvPr id="0" name=""/>
        <dsp:cNvSpPr/>
      </dsp:nvSpPr>
      <dsp:spPr>
        <a:xfrm>
          <a:off x="0" y="25155"/>
          <a:ext cx="8677656" cy="11582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CO" sz="3000" kern="1200" dirty="0">
              <a:latin typeface="+mj-lt"/>
            </a:rPr>
            <a:t>Analizar los datos sobre la generación de residuos en las ciudades seleccionadas</a:t>
          </a:r>
        </a:p>
      </dsp:txBody>
      <dsp:txXfrm>
        <a:off x="56543" y="81698"/>
        <a:ext cx="8564570" cy="1045213"/>
      </dsp:txXfrm>
    </dsp:sp>
    <dsp:sp modelId="{D2CA3B58-404E-4384-956C-ACB27880A33C}">
      <dsp:nvSpPr>
        <dsp:cNvPr id="0" name=""/>
        <dsp:cNvSpPr/>
      </dsp:nvSpPr>
      <dsp:spPr>
        <a:xfrm>
          <a:off x="0" y="1183455"/>
          <a:ext cx="8677656"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51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CO" sz="2300" kern="1200" dirty="0"/>
            <a:t>Análisis Financiero</a:t>
          </a:r>
        </a:p>
        <a:p>
          <a:pPr marL="228600" lvl="1" indent="-228600" algn="l" defTabSz="1022350">
            <a:lnSpc>
              <a:spcPct val="90000"/>
            </a:lnSpc>
            <a:spcBef>
              <a:spcPct val="0"/>
            </a:spcBef>
            <a:spcAft>
              <a:spcPct val="20000"/>
            </a:spcAft>
            <a:buChar char="•"/>
          </a:pPr>
          <a:r>
            <a:rPr lang="es-CO" sz="2300" kern="1200" dirty="0"/>
            <a:t>Evaluación de las tecnologías; incineración masiva con rejillas.</a:t>
          </a:r>
        </a:p>
      </dsp:txBody>
      <dsp:txXfrm>
        <a:off x="0" y="1183455"/>
        <a:ext cx="8677656" cy="1055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AC5D6-EA39-40D8-8A2D-9EC94568E97E}">
      <dsp:nvSpPr>
        <dsp:cNvPr id="0" name=""/>
        <dsp:cNvSpPr/>
      </dsp:nvSpPr>
      <dsp:spPr>
        <a:xfrm>
          <a:off x="0" y="507586"/>
          <a:ext cx="7251192" cy="67678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C2F01-A1FC-4006-AA2D-0D7884C6BF24}">
      <dsp:nvSpPr>
        <dsp:cNvPr id="0" name=""/>
        <dsp:cNvSpPr/>
      </dsp:nvSpPr>
      <dsp:spPr>
        <a:xfrm>
          <a:off x="3266" y="0"/>
          <a:ext cx="1570973" cy="676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MX" sz="1600" kern="1200" dirty="0"/>
            <a:t>Recolección de datos</a:t>
          </a:r>
          <a:endParaRPr lang="es-CO" sz="1600" kern="1200" dirty="0"/>
        </a:p>
      </dsp:txBody>
      <dsp:txXfrm>
        <a:off x="3266" y="0"/>
        <a:ext cx="1570973" cy="676782"/>
      </dsp:txXfrm>
    </dsp:sp>
    <dsp:sp modelId="{4F1B5D9A-3AEA-4701-B69A-C559E463066C}">
      <dsp:nvSpPr>
        <dsp:cNvPr id="0" name=""/>
        <dsp:cNvSpPr/>
      </dsp:nvSpPr>
      <dsp:spPr>
        <a:xfrm>
          <a:off x="704155" y="761380"/>
          <a:ext cx="169195" cy="169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55808-B84C-4F8D-9681-9DD0B1FD9FE9}">
      <dsp:nvSpPr>
        <dsp:cNvPr id="0" name=""/>
        <dsp:cNvSpPr/>
      </dsp:nvSpPr>
      <dsp:spPr>
        <a:xfrm>
          <a:off x="1652788" y="1015173"/>
          <a:ext cx="1570973" cy="676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MX" sz="1600" kern="1200" dirty="0"/>
            <a:t>Análisis técnico</a:t>
          </a:r>
          <a:endParaRPr lang="es-CO" sz="1600" kern="1200" dirty="0"/>
        </a:p>
      </dsp:txBody>
      <dsp:txXfrm>
        <a:off x="1652788" y="1015173"/>
        <a:ext cx="1570973" cy="676782"/>
      </dsp:txXfrm>
    </dsp:sp>
    <dsp:sp modelId="{EA3013C6-9362-4880-A34A-1D9A16850E39}">
      <dsp:nvSpPr>
        <dsp:cNvPr id="0" name=""/>
        <dsp:cNvSpPr/>
      </dsp:nvSpPr>
      <dsp:spPr>
        <a:xfrm>
          <a:off x="2353677" y="761380"/>
          <a:ext cx="169195" cy="169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2E5C28-FC73-49F4-AC0C-8ACDD8C2081A}">
      <dsp:nvSpPr>
        <dsp:cNvPr id="0" name=""/>
        <dsp:cNvSpPr/>
      </dsp:nvSpPr>
      <dsp:spPr>
        <a:xfrm>
          <a:off x="3302310" y="0"/>
          <a:ext cx="1570973" cy="676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MX" sz="1600" kern="1200" dirty="0"/>
            <a:t>Costos</a:t>
          </a:r>
          <a:endParaRPr lang="es-CO" sz="1600" kern="1200" dirty="0"/>
        </a:p>
      </dsp:txBody>
      <dsp:txXfrm>
        <a:off x="3302310" y="0"/>
        <a:ext cx="1570973" cy="676782"/>
      </dsp:txXfrm>
    </dsp:sp>
    <dsp:sp modelId="{30E92ADA-01DC-4A2B-80BE-A2AF455BE0CD}">
      <dsp:nvSpPr>
        <dsp:cNvPr id="0" name=""/>
        <dsp:cNvSpPr/>
      </dsp:nvSpPr>
      <dsp:spPr>
        <a:xfrm>
          <a:off x="4003199" y="761380"/>
          <a:ext cx="169195" cy="169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09F592-D7F7-4D93-9F65-39676F2F15D8}">
      <dsp:nvSpPr>
        <dsp:cNvPr id="0" name=""/>
        <dsp:cNvSpPr/>
      </dsp:nvSpPr>
      <dsp:spPr>
        <a:xfrm>
          <a:off x="4951832" y="1015173"/>
          <a:ext cx="1570973" cy="676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MX" sz="1600" kern="1200" dirty="0"/>
            <a:t>Impacto ambiental</a:t>
          </a:r>
          <a:endParaRPr lang="es-CO" sz="1600" kern="1200" dirty="0"/>
        </a:p>
      </dsp:txBody>
      <dsp:txXfrm>
        <a:off x="4951832" y="1015173"/>
        <a:ext cx="1570973" cy="676782"/>
      </dsp:txXfrm>
    </dsp:sp>
    <dsp:sp modelId="{B707F4D1-63A1-4F30-AD09-DEA192FEEC94}">
      <dsp:nvSpPr>
        <dsp:cNvPr id="0" name=""/>
        <dsp:cNvSpPr/>
      </dsp:nvSpPr>
      <dsp:spPr>
        <a:xfrm>
          <a:off x="5652721" y="761380"/>
          <a:ext cx="169195" cy="169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34A66-2856-486F-A3E8-E4AF9AE0B76C}">
      <dsp:nvSpPr>
        <dsp:cNvPr id="0" name=""/>
        <dsp:cNvSpPr/>
      </dsp:nvSpPr>
      <dsp:spPr>
        <a:xfrm>
          <a:off x="0" y="212433"/>
          <a:ext cx="8017164" cy="725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CO" sz="3100" b="1" i="0" kern="1200"/>
            <a:t>Potencial de producción de electricidad</a:t>
          </a:r>
          <a:r>
            <a:rPr lang="es-CO" sz="3100" b="0" i="0" kern="1200"/>
            <a:t>:</a:t>
          </a:r>
          <a:endParaRPr lang="es-CO" sz="3100" kern="1200"/>
        </a:p>
      </dsp:txBody>
      <dsp:txXfrm>
        <a:off x="35411" y="247844"/>
        <a:ext cx="7946342" cy="654577"/>
      </dsp:txXfrm>
    </dsp:sp>
    <dsp:sp modelId="{47B14085-0F57-4A49-8FA3-19668DF197A1}">
      <dsp:nvSpPr>
        <dsp:cNvPr id="0" name=""/>
        <dsp:cNvSpPr/>
      </dsp:nvSpPr>
      <dsp:spPr>
        <a:xfrm>
          <a:off x="0" y="937833"/>
          <a:ext cx="8017164" cy="1443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4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CO" sz="2000" b="0" i="0" kern="1200" dirty="0"/>
            <a:t>Las tres ciudades combinadas podrían generar 2.309 GWh/año, lo que cubriría aproximadamente el 3,3% de la demanda de electricidad en Colombia.</a:t>
          </a:r>
          <a:endParaRPr lang="es-CO" sz="2000" kern="1200" dirty="0"/>
        </a:p>
        <a:p>
          <a:pPr marL="228600" lvl="1" indent="-228600" algn="l" defTabSz="889000">
            <a:lnSpc>
              <a:spcPct val="90000"/>
            </a:lnSpc>
            <a:spcBef>
              <a:spcPct val="0"/>
            </a:spcBef>
            <a:spcAft>
              <a:spcPct val="20000"/>
            </a:spcAft>
            <a:buChar char="•"/>
          </a:pPr>
          <a:r>
            <a:rPr lang="es-CO" sz="2000" b="0" i="0" kern="1200" dirty="0"/>
            <a:t>Bogotá podría producir 1.811 GWh/año, Cartagena 376 GWh/año y Manizales 122 GWh/año.</a:t>
          </a:r>
          <a:endParaRPr lang="es-CO" sz="2000" kern="1200" dirty="0"/>
        </a:p>
      </dsp:txBody>
      <dsp:txXfrm>
        <a:off x="0" y="937833"/>
        <a:ext cx="8017164" cy="1443824"/>
      </dsp:txXfrm>
    </dsp:sp>
    <dsp:sp modelId="{23FC588D-BEF7-4AC6-A8F2-380C12A07989}">
      <dsp:nvSpPr>
        <dsp:cNvPr id="0" name=""/>
        <dsp:cNvSpPr/>
      </dsp:nvSpPr>
      <dsp:spPr>
        <a:xfrm>
          <a:off x="0" y="2381658"/>
          <a:ext cx="8017164" cy="725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CO" sz="3100" b="1" i="0" kern="1200" dirty="0"/>
            <a:t>Reducción de emisiones de CO2</a:t>
          </a:r>
          <a:r>
            <a:rPr lang="es-CO" sz="3100" b="0" i="0" kern="1200" dirty="0"/>
            <a:t>:</a:t>
          </a:r>
          <a:endParaRPr lang="es-CO" sz="3100" kern="1200" dirty="0"/>
        </a:p>
      </dsp:txBody>
      <dsp:txXfrm>
        <a:off x="35411" y="2417069"/>
        <a:ext cx="7946342" cy="654577"/>
      </dsp:txXfrm>
    </dsp:sp>
    <dsp:sp modelId="{CE1E7D3D-6640-43F3-AA1A-BAF5F450060A}">
      <dsp:nvSpPr>
        <dsp:cNvPr id="0" name=""/>
        <dsp:cNvSpPr/>
      </dsp:nvSpPr>
      <dsp:spPr>
        <a:xfrm>
          <a:off x="0" y="3107058"/>
          <a:ext cx="8017164" cy="137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4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CO" sz="2000" b="0" i="0" kern="1200" dirty="0"/>
            <a:t>Se estima que estos proyectos reducirían las emisiones de CO2 en más de 3 millones de toneladas al año en comparación con la disposición de residuos en rellenos sanitarios. En Bogotá, la reducción sería de 2.432.988 toneladas de CO2 al año, en Cartagena 520.454 toneladas y en Manizales 219.083 toneladas.</a:t>
          </a:r>
          <a:endParaRPr lang="es-CO" sz="2000" kern="1200" dirty="0"/>
        </a:p>
      </dsp:txBody>
      <dsp:txXfrm>
        <a:off x="0" y="3107058"/>
        <a:ext cx="8017164" cy="137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35CE53-2933-42EE-8304-EB6B14BCEA3A}">
      <dsp:nvSpPr>
        <dsp:cNvPr id="0" name=""/>
        <dsp:cNvSpPr/>
      </dsp:nvSpPr>
      <dsp:spPr>
        <a:xfrm>
          <a:off x="0" y="962273"/>
          <a:ext cx="3848292" cy="6938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CO" sz="1400" b="1" i="0" kern="1200"/>
            <a:t>Viabilidad financiera</a:t>
          </a:r>
          <a:r>
            <a:rPr lang="es-CO" sz="1400" b="0" i="0" kern="1200"/>
            <a:t>:</a:t>
          </a:r>
          <a:endParaRPr lang="es-CO" sz="1400" kern="1200"/>
        </a:p>
      </dsp:txBody>
      <dsp:txXfrm>
        <a:off x="33869" y="996142"/>
        <a:ext cx="3780554" cy="626081"/>
      </dsp:txXfrm>
    </dsp:sp>
    <dsp:sp modelId="{E6996DAB-79E3-4C2C-AF19-EBDAE1DB7096}">
      <dsp:nvSpPr>
        <dsp:cNvPr id="0" name=""/>
        <dsp:cNvSpPr/>
      </dsp:nvSpPr>
      <dsp:spPr>
        <a:xfrm>
          <a:off x="0" y="1656093"/>
          <a:ext cx="3848292" cy="255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83" tIns="17780" rIns="99568" bIns="17780" numCol="1" spcCol="1270" anchor="t" anchorCtr="0">
          <a:noAutofit/>
        </a:bodyPr>
        <a:lstStyle/>
        <a:p>
          <a:pPr marL="114300" lvl="1" indent="-114300" algn="l" defTabSz="622300">
            <a:lnSpc>
              <a:spcPct val="100000"/>
            </a:lnSpc>
            <a:spcBef>
              <a:spcPct val="0"/>
            </a:spcBef>
            <a:spcAft>
              <a:spcPct val="20000"/>
            </a:spcAft>
            <a:buChar char="•"/>
          </a:pPr>
          <a:r>
            <a:rPr lang="es-CO" sz="1400" b="0" i="0" kern="1200" dirty="0"/>
            <a:t>El proyecto en Bogotá presenta un rendimiento financiero positivo con una Tasa Interna de Retorno (TIR) del 7,1%, aunque por debajo del 12% esperado para justificar la inversión. Se sugiere que, con mejoras en la eficiencia y reducción de costos, podría ser más rentable.</a:t>
          </a:r>
          <a:endParaRPr lang="es-CO" sz="1400" kern="1200" dirty="0"/>
        </a:p>
        <a:p>
          <a:pPr marL="114300" lvl="1" indent="-114300" algn="l" defTabSz="622300">
            <a:lnSpc>
              <a:spcPct val="100000"/>
            </a:lnSpc>
            <a:spcBef>
              <a:spcPct val="0"/>
            </a:spcBef>
            <a:spcAft>
              <a:spcPct val="20000"/>
            </a:spcAft>
            <a:buChar char="•"/>
          </a:pPr>
          <a:r>
            <a:rPr lang="es-CO" sz="1400" b="0" i="0" kern="1200" dirty="0"/>
            <a:t>Los proyectos en Cartagena y Manizales tienen TIR del 5,6% y -3,7% respectivamente, lo que indica que no son financieramente atractivos bajo los supuestos del estudio.</a:t>
          </a:r>
          <a:endParaRPr lang="es-CO" sz="1400" kern="1200" dirty="0"/>
        </a:p>
      </dsp:txBody>
      <dsp:txXfrm>
        <a:off x="0" y="1656093"/>
        <a:ext cx="3848292" cy="25564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85831-69C3-4806-AA73-1A1DD8362DE3}">
      <dsp:nvSpPr>
        <dsp:cNvPr id="0" name=""/>
        <dsp:cNvSpPr/>
      </dsp:nvSpPr>
      <dsp:spPr>
        <a:xfrm rot="5400000">
          <a:off x="513948" y="1312414"/>
          <a:ext cx="1538357" cy="255979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71310F-F7E8-49E3-A620-6FF2A9A57AB9}">
      <dsp:nvSpPr>
        <dsp:cNvPr id="0" name=""/>
        <dsp:cNvSpPr/>
      </dsp:nvSpPr>
      <dsp:spPr>
        <a:xfrm>
          <a:off x="257157" y="2077240"/>
          <a:ext cx="2310994" cy="202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CO" sz="1300" b="0" i="0" kern="1200" dirty="0"/>
            <a:t>El proyecto en Bogotá es el más prometedor, ya que genera un rendimiento positivo. Sin embargo, necesitaría mejorar su rentabilidad para cumplir con las expectativas de los inversionistas.</a:t>
          </a:r>
          <a:endParaRPr lang="es-CO" sz="1300" kern="1200" dirty="0"/>
        </a:p>
      </dsp:txBody>
      <dsp:txXfrm>
        <a:off x="257157" y="2077240"/>
        <a:ext cx="2310994" cy="2025722"/>
      </dsp:txXfrm>
    </dsp:sp>
    <dsp:sp modelId="{AF747274-8EB0-47E0-AEF3-05E2F64DE3BD}">
      <dsp:nvSpPr>
        <dsp:cNvPr id="0" name=""/>
        <dsp:cNvSpPr/>
      </dsp:nvSpPr>
      <dsp:spPr>
        <a:xfrm>
          <a:off x="2132115" y="1123959"/>
          <a:ext cx="436036" cy="436036"/>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7F9A39-8498-4531-B6EF-32AE8438478B}">
      <dsp:nvSpPr>
        <dsp:cNvPr id="0" name=""/>
        <dsp:cNvSpPr/>
      </dsp:nvSpPr>
      <dsp:spPr>
        <a:xfrm rot="5400000">
          <a:off x="3343056" y="612348"/>
          <a:ext cx="1538357" cy="255979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5EB946-3C6D-4FA4-917F-8A8353400B72}">
      <dsp:nvSpPr>
        <dsp:cNvPr id="0" name=""/>
        <dsp:cNvSpPr/>
      </dsp:nvSpPr>
      <dsp:spPr>
        <a:xfrm>
          <a:off x="3086266" y="1377174"/>
          <a:ext cx="2310994" cy="202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CO" sz="1300" b="0" i="0" kern="1200" dirty="0"/>
            <a:t>Los proyectos en Cartagena y Manizales no son financieramente viables a menos que se aumenten las tarifas de incineración, pero esto implicaría costos significativamente más altos para los usuarios.</a:t>
          </a:r>
          <a:endParaRPr lang="es-CO" sz="1300" kern="1200" dirty="0"/>
        </a:p>
      </dsp:txBody>
      <dsp:txXfrm>
        <a:off x="3086266" y="1377174"/>
        <a:ext cx="2310994" cy="2025722"/>
      </dsp:txXfrm>
    </dsp:sp>
    <dsp:sp modelId="{E3E966C5-9CE2-41CF-9D92-240FD397875C}">
      <dsp:nvSpPr>
        <dsp:cNvPr id="0" name=""/>
        <dsp:cNvSpPr/>
      </dsp:nvSpPr>
      <dsp:spPr>
        <a:xfrm>
          <a:off x="4961224" y="423894"/>
          <a:ext cx="436036" cy="436036"/>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35549B-EF7B-4CF5-8508-F6794A8AAB28}">
      <dsp:nvSpPr>
        <dsp:cNvPr id="0" name=""/>
        <dsp:cNvSpPr/>
      </dsp:nvSpPr>
      <dsp:spPr>
        <a:xfrm rot="5400000">
          <a:off x="6172165" y="-87716"/>
          <a:ext cx="1538357" cy="255979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26CA1-F185-4434-9347-DEBB57F3A6FA}">
      <dsp:nvSpPr>
        <dsp:cNvPr id="0" name=""/>
        <dsp:cNvSpPr/>
      </dsp:nvSpPr>
      <dsp:spPr>
        <a:xfrm>
          <a:off x="5915374" y="677109"/>
          <a:ext cx="2310994" cy="202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CO" sz="1300" b="0" i="0" kern="1200" dirty="0"/>
            <a:t>En todos los casos, se identificó que el uso de tecnologías de incineración podría ser una solución viable para reducir las emisiones de CO2 y generar energía a partir de residuos sólidos, pero se necesitan ajustes en los costos y la eficiencia para asegurar su viabilidad financiera.</a:t>
          </a:r>
          <a:endParaRPr lang="es-CO" sz="1300" kern="1200" dirty="0"/>
        </a:p>
      </dsp:txBody>
      <dsp:txXfrm>
        <a:off x="5915374" y="677109"/>
        <a:ext cx="2310994" cy="202572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2291E3-870C-4C48-82F9-6E63AAF01414}" type="datetimeFigureOut">
              <a:rPr lang="es-CO" smtClean="0"/>
              <a:t>2/10/2024</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110D8-30DB-416B-9FAC-0B52C2D1840D}" type="slidenum">
              <a:rPr lang="es-CO" smtClean="0"/>
              <a:t>‹Nº›</a:t>
            </a:fld>
            <a:endParaRPr lang="es-CO"/>
          </a:p>
        </p:txBody>
      </p:sp>
    </p:spTree>
    <p:extLst>
      <p:ext uri="{BB962C8B-B14F-4D97-AF65-F5344CB8AC3E}">
        <p14:creationId xmlns:p14="http://schemas.microsoft.com/office/powerpoint/2010/main" val="3321011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955110D8-30DB-416B-9FAC-0B52C2D1840D}" type="slidenum">
              <a:rPr lang="es-CO" smtClean="0"/>
              <a:t>10</a:t>
            </a:fld>
            <a:endParaRPr lang="es-CO"/>
          </a:p>
        </p:txBody>
      </p:sp>
    </p:spTree>
    <p:extLst>
      <p:ext uri="{BB962C8B-B14F-4D97-AF65-F5344CB8AC3E}">
        <p14:creationId xmlns:p14="http://schemas.microsoft.com/office/powerpoint/2010/main" val="103035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955110D8-30DB-416B-9FAC-0B52C2D1840D}" type="slidenum">
              <a:rPr lang="es-CO" smtClean="0"/>
              <a:t>16</a:t>
            </a:fld>
            <a:endParaRPr lang="es-CO"/>
          </a:p>
        </p:txBody>
      </p:sp>
    </p:spTree>
    <p:extLst>
      <p:ext uri="{BB962C8B-B14F-4D97-AF65-F5344CB8AC3E}">
        <p14:creationId xmlns:p14="http://schemas.microsoft.com/office/powerpoint/2010/main" val="1482472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5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1 Título"/>
          <p:cNvSpPr>
            <a:spLocks noGrp="1"/>
          </p:cNvSpPr>
          <p:nvPr>
            <p:ph type="ctrTitle"/>
          </p:nvPr>
        </p:nvSpPr>
        <p:spPr>
          <a:xfrm>
            <a:off x="395536" y="2130425"/>
            <a:ext cx="7772400" cy="1470025"/>
          </a:xfrm>
        </p:spPr>
        <p:txBody>
          <a:bodyPr>
            <a:normAutofit/>
          </a:bodyPr>
          <a:lstStyle>
            <a:lvl1pPr algn="r">
              <a:defRPr sz="4000" b="1">
                <a:solidFill>
                  <a:schemeClr val="bg1"/>
                </a:solidFill>
              </a:defRPr>
            </a:lvl1pPr>
          </a:lstStyle>
          <a:p>
            <a:r>
              <a:rPr lang="es-ES"/>
              <a:t>Haga clic para modificar el estilo de título del patrón</a:t>
            </a:r>
            <a:endParaRPr lang="es-CO"/>
          </a:p>
        </p:txBody>
      </p:sp>
      <p:sp>
        <p:nvSpPr>
          <p:cNvPr id="3" name="2 Subtítulo"/>
          <p:cNvSpPr>
            <a:spLocks noGrp="1"/>
          </p:cNvSpPr>
          <p:nvPr>
            <p:ph type="subTitle" idx="1"/>
          </p:nvPr>
        </p:nvSpPr>
        <p:spPr>
          <a:xfrm>
            <a:off x="1763688" y="4149080"/>
            <a:ext cx="6400800" cy="1440160"/>
          </a:xfrm>
        </p:spPr>
        <p:txBody>
          <a:bodyPr>
            <a:normAutofit/>
          </a:bodyPr>
          <a:lstStyle>
            <a:lvl1pPr marL="0" indent="0" algn="r">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Tree>
    <p:extLst>
      <p:ext uri="{BB962C8B-B14F-4D97-AF65-F5344CB8AC3E}">
        <p14:creationId xmlns:p14="http://schemas.microsoft.com/office/powerpoint/2010/main" val="3837999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0" name="9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1 Título"/>
          <p:cNvSpPr>
            <a:spLocks noGrp="1"/>
          </p:cNvSpPr>
          <p:nvPr>
            <p:ph type="title" hasCustomPrompt="1"/>
          </p:nvPr>
        </p:nvSpPr>
        <p:spPr/>
        <p:txBody>
          <a:bodyPr>
            <a:noAutofit/>
          </a:bodyPr>
          <a:lstStyle>
            <a:lvl1pPr algn="r">
              <a:defRPr sz="2400" b="1">
                <a:solidFill>
                  <a:srgbClr val="00558F"/>
                </a:solidFill>
              </a:defRPr>
            </a:lvl1pPr>
          </a:lstStyle>
          <a:p>
            <a:r>
              <a:rPr lang="es-ES"/>
              <a:t>Haga clic para modificar </a:t>
            </a:r>
            <a:br>
              <a:rPr lang="es-ES"/>
            </a:br>
            <a:r>
              <a:rPr lang="es-ES"/>
              <a:t>el estilo de título del patrón</a:t>
            </a:r>
            <a:endParaRPr lang="es-CO"/>
          </a:p>
        </p:txBody>
      </p:sp>
      <p:sp>
        <p:nvSpPr>
          <p:cNvPr id="3" name="2 Marcador de contenido"/>
          <p:cNvSpPr>
            <a:spLocks noGrp="1"/>
          </p:cNvSpPr>
          <p:nvPr>
            <p:ph idx="1"/>
          </p:nvPr>
        </p:nvSpPr>
        <p:spPr/>
        <p:txBody>
          <a:bodyPr/>
          <a:lstStyle>
            <a:lvl1pPr marL="0" indent="0">
              <a:buFontTx/>
              <a:buNone/>
              <a:defRPr sz="2200"/>
            </a:lvl1pPr>
            <a:lvl2pPr>
              <a:defRPr sz="2000"/>
            </a:lvl2pPr>
            <a:lvl3pPr>
              <a:defRPr sz="1800"/>
            </a:lvl3pPr>
            <a:lvl4pPr>
              <a:defRPr sz="1600"/>
            </a:lvl4pPr>
            <a:lvl5pPr>
              <a:defRPr sz="14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42814492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62AD22-70DE-4F13-9C0B-1BBB74E0E355}" type="datetimeFigureOut">
              <a:rPr lang="es-CO" smtClean="0"/>
              <a:t>2/10/2024</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053072-CB0C-4590-8DB8-2DAFAD2DD70A}" type="slidenum">
              <a:rPr lang="es-CO" smtClean="0"/>
              <a:t>‹Nº›</a:t>
            </a:fld>
            <a:endParaRPr lang="es-CO"/>
          </a:p>
        </p:txBody>
      </p:sp>
    </p:spTree>
    <p:extLst>
      <p:ext uri="{BB962C8B-B14F-4D97-AF65-F5344CB8AC3E}">
        <p14:creationId xmlns:p14="http://schemas.microsoft.com/office/powerpoint/2010/main" val="89333445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3.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CO" noProof="0" dirty="0"/>
              <a:t>Valorización energética de residuos sólidos</a:t>
            </a:r>
          </a:p>
        </p:txBody>
      </p:sp>
      <p:sp>
        <p:nvSpPr>
          <p:cNvPr id="3" name="2 Subtítulo"/>
          <p:cNvSpPr>
            <a:spLocks noGrp="1"/>
          </p:cNvSpPr>
          <p:nvPr>
            <p:ph type="subTitle" idx="1"/>
          </p:nvPr>
        </p:nvSpPr>
        <p:spPr>
          <a:xfrm>
            <a:off x="1787423" y="1844824"/>
            <a:ext cx="6400800" cy="504056"/>
          </a:xfrm>
        </p:spPr>
        <p:txBody>
          <a:bodyPr>
            <a:normAutofit lnSpcReduction="10000"/>
          </a:bodyPr>
          <a:lstStyle/>
          <a:p>
            <a:r>
              <a:rPr lang="es-CO" noProof="0" dirty="0"/>
              <a:t>Proyectos en Colombia:</a:t>
            </a:r>
          </a:p>
        </p:txBody>
      </p:sp>
      <p:sp>
        <p:nvSpPr>
          <p:cNvPr id="10" name="2 Subtítulo">
            <a:extLst>
              <a:ext uri="{FF2B5EF4-FFF2-40B4-BE49-F238E27FC236}">
                <a16:creationId xmlns:a16="http://schemas.microsoft.com/office/drawing/2014/main" id="{8BD4E8C1-CD2D-1CBE-2A1F-18A22D20AB93}"/>
              </a:ext>
            </a:extLst>
          </p:cNvPr>
          <p:cNvSpPr txBox="1">
            <a:spLocks/>
          </p:cNvSpPr>
          <p:nvPr/>
        </p:nvSpPr>
        <p:spPr>
          <a:xfrm>
            <a:off x="1787423" y="4509121"/>
            <a:ext cx="6400800" cy="1440160"/>
          </a:xfrm>
          <a:prstGeom prst="rect">
            <a:avLst/>
          </a:prstGeom>
        </p:spPr>
        <p:txBody>
          <a:bodyPr vert="horz" lIns="91440" tIns="45720" rIns="91440" bIns="45720" rtlCol="0">
            <a:normAutofit lnSpcReduction="10000"/>
          </a:bodyPr>
          <a:lstStyle>
            <a:lvl1pPr marL="0" indent="0" algn="r" defTabSz="914400" rtl="0" eaLnBrk="1" latinLnBrk="0" hangingPunct="1">
              <a:spcBef>
                <a:spcPct val="20000"/>
              </a:spcBef>
              <a:buFont typeface="Arial" panose="020B0604020202020204" pitchFamily="34" charset="0"/>
              <a:buNone/>
              <a:defRPr sz="2800" kern="1200">
                <a:solidFill>
                  <a:schemeClr val="bg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CO" noProof="0" dirty="0"/>
              <a:t>Andres Julian Alaix Perez</a:t>
            </a:r>
          </a:p>
          <a:p>
            <a:r>
              <a:rPr lang="es-CO" noProof="0" dirty="0"/>
              <a:t>Juan Sebastián Camargo Caro</a:t>
            </a:r>
          </a:p>
          <a:p>
            <a:r>
              <a:rPr lang="es-CO" noProof="0" dirty="0"/>
              <a:t>Daniela Chocontá Rojas</a:t>
            </a:r>
          </a:p>
          <a:p>
            <a:endParaRPr lang="es-CO" noProof="0" dirty="0"/>
          </a:p>
        </p:txBody>
      </p:sp>
      <p:sp>
        <p:nvSpPr>
          <p:cNvPr id="7" name="CuadroTexto 6">
            <a:extLst>
              <a:ext uri="{FF2B5EF4-FFF2-40B4-BE49-F238E27FC236}">
                <a16:creationId xmlns:a16="http://schemas.microsoft.com/office/drawing/2014/main" id="{7BF00C32-C38F-C738-72E6-2B1FBE30AB35}"/>
              </a:ext>
            </a:extLst>
          </p:cNvPr>
          <p:cNvSpPr txBox="1"/>
          <p:nvPr/>
        </p:nvSpPr>
        <p:spPr>
          <a:xfrm>
            <a:off x="1609344" y="3429000"/>
            <a:ext cx="6729755" cy="369332"/>
          </a:xfrm>
          <a:prstGeom prst="rect">
            <a:avLst/>
          </a:prstGeom>
          <a:noFill/>
        </p:spPr>
        <p:txBody>
          <a:bodyPr wrap="square">
            <a:spAutoFit/>
          </a:bodyPr>
          <a:lstStyle/>
          <a:p>
            <a:r>
              <a:rPr lang="es-CO" dirty="0">
                <a:solidFill>
                  <a:schemeClr val="bg1"/>
                </a:solidFill>
              </a:rPr>
              <a:t> Diego Alejandro Ossa, Andrés Julián Aristizábal, Daniel Ospina.</a:t>
            </a:r>
          </a:p>
        </p:txBody>
      </p:sp>
    </p:spTree>
    <p:extLst>
      <p:ext uri="{BB962C8B-B14F-4D97-AF65-F5344CB8AC3E}">
        <p14:creationId xmlns:p14="http://schemas.microsoft.com/office/powerpoint/2010/main" val="203456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C7BD54-ADC7-86FB-3A33-8CFEC393E873}"/>
              </a:ext>
            </a:extLst>
          </p:cNvPr>
          <p:cNvSpPr>
            <a:spLocks noGrp="1"/>
          </p:cNvSpPr>
          <p:nvPr>
            <p:ph type="title"/>
          </p:nvPr>
        </p:nvSpPr>
        <p:spPr/>
        <p:txBody>
          <a:bodyPr/>
          <a:lstStyle/>
          <a:p>
            <a:r>
              <a:rPr lang="es-CO" b="1" dirty="0"/>
              <a:t>Tecnologías de tratamiento térmico</a:t>
            </a:r>
            <a:endParaRPr lang="es-CO" dirty="0"/>
          </a:p>
        </p:txBody>
      </p:sp>
      <p:sp>
        <p:nvSpPr>
          <p:cNvPr id="3" name="Marcador de contenido 2">
            <a:extLst>
              <a:ext uri="{FF2B5EF4-FFF2-40B4-BE49-F238E27FC236}">
                <a16:creationId xmlns:a16="http://schemas.microsoft.com/office/drawing/2014/main" id="{3BD3827D-4501-178D-FBA1-6C92C719866B}"/>
              </a:ext>
            </a:extLst>
          </p:cNvPr>
          <p:cNvSpPr>
            <a:spLocks noGrp="1"/>
          </p:cNvSpPr>
          <p:nvPr>
            <p:ph idx="1"/>
          </p:nvPr>
        </p:nvSpPr>
        <p:spPr>
          <a:xfrm>
            <a:off x="457200" y="1422748"/>
            <a:ext cx="8229600" cy="4525963"/>
          </a:xfrm>
        </p:spPr>
        <p:txBody>
          <a:bodyPr vert="horz" lIns="91440" tIns="45720" rIns="91440" bIns="45720" rtlCol="0" anchor="t">
            <a:normAutofit/>
          </a:bodyPr>
          <a:lstStyle/>
          <a:p>
            <a:pPr marL="342900" indent="-342900">
              <a:buFont typeface="Arial" panose="020B0604020202020204" pitchFamily="34" charset="0"/>
              <a:buChar char="•"/>
            </a:pPr>
            <a:r>
              <a:rPr lang="es-MX" dirty="0"/>
              <a:t>La incineración masiva de RSU es la tecnología térmica mejor documentada, destacando por su eficiencia eléctrica y capacidad operativa. [6]</a:t>
            </a:r>
          </a:p>
          <a:p>
            <a:endParaRPr lang="es-MX" dirty="0"/>
          </a:p>
          <a:p>
            <a:pPr marL="342900" indent="-342900">
              <a:buFont typeface="Arial" panose="020B0604020202020204" pitchFamily="34" charset="0"/>
              <a:buChar char="•"/>
            </a:pPr>
            <a:r>
              <a:rPr lang="es-MX" dirty="0"/>
              <a:t>Las plantas de incineración han registrado rendimientos en términos de eficiencia eléctrica neta superiores al 30% [1-2] </a:t>
            </a:r>
            <a:endParaRPr lang="es-MX">
              <a:cs typeface="Arial"/>
            </a:endParaRPr>
          </a:p>
          <a:p>
            <a:endParaRPr lang="es-MX">
              <a:cs typeface="Arial"/>
            </a:endParaRPr>
          </a:p>
          <a:p>
            <a:pPr marL="342900" indent="-342900">
              <a:buFont typeface="Arial" panose="020B0604020202020204" pitchFamily="34" charset="0"/>
              <a:buChar char="•"/>
            </a:pPr>
            <a:r>
              <a:rPr lang="es-MX" dirty="0"/>
              <a:t>Dentro de este tipo de tratamiento, la tecnología más extendida es la incineradora de parrilla, que se utiliza en alrededor del 90% de las plantas de tratamiento térmico de RSU en Europa  </a:t>
            </a:r>
            <a:r>
              <a:rPr lang="es-CO" dirty="0"/>
              <a:t>[3-4]</a:t>
            </a:r>
            <a:endParaRPr lang="es-MX" dirty="0"/>
          </a:p>
        </p:txBody>
      </p:sp>
      <p:pic>
        <p:nvPicPr>
          <p:cNvPr id="6" name="Imagen 5" descr="Icono&#10;&#10;Descripción generada automáticamente">
            <a:extLst>
              <a:ext uri="{FF2B5EF4-FFF2-40B4-BE49-F238E27FC236}">
                <a16:creationId xmlns:a16="http://schemas.microsoft.com/office/drawing/2014/main" id="{BCA41B6D-FE40-F6D2-0E1B-42C777439AE0}"/>
              </a:ext>
            </a:extLst>
          </p:cNvPr>
          <p:cNvPicPr>
            <a:picLocks noChangeAspect="1"/>
          </p:cNvPicPr>
          <p:nvPr/>
        </p:nvPicPr>
        <p:blipFill>
          <a:blip r:embed="rId3"/>
          <a:stretch>
            <a:fillRect/>
          </a:stretch>
        </p:blipFill>
        <p:spPr>
          <a:xfrm>
            <a:off x="6459255" y="5266478"/>
            <a:ext cx="2227545" cy="1742553"/>
          </a:xfrm>
          <a:prstGeom prst="rect">
            <a:avLst/>
          </a:prstGeom>
        </p:spPr>
      </p:pic>
    </p:spTree>
    <p:extLst>
      <p:ext uri="{BB962C8B-B14F-4D97-AF65-F5344CB8AC3E}">
        <p14:creationId xmlns:p14="http://schemas.microsoft.com/office/powerpoint/2010/main" val="127739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EC9302-1F1A-494A-B4CC-7E662F32ABBA}"/>
              </a:ext>
            </a:extLst>
          </p:cNvPr>
          <p:cNvSpPr>
            <a:spLocks noGrp="1"/>
          </p:cNvSpPr>
          <p:nvPr>
            <p:ph type="title"/>
          </p:nvPr>
        </p:nvSpPr>
        <p:spPr>
          <a:xfrm>
            <a:off x="457200" y="201569"/>
            <a:ext cx="8229600" cy="1143000"/>
          </a:xfrm>
        </p:spPr>
        <p:txBody>
          <a:bodyPr/>
          <a:lstStyle/>
          <a:p>
            <a:r>
              <a:rPr lang="es-ES">
                <a:ea typeface="+mj-lt"/>
                <a:cs typeface="+mj-lt"/>
              </a:rPr>
              <a:t>Eficiencia y capacidad de las </a:t>
            </a:r>
            <a:br>
              <a:rPr lang="es-ES">
                <a:ea typeface="+mj-lt"/>
                <a:cs typeface="+mj-lt"/>
              </a:rPr>
            </a:br>
            <a:r>
              <a:rPr lang="es-ES">
                <a:ea typeface="+mj-lt"/>
                <a:cs typeface="+mj-lt"/>
              </a:rPr>
              <a:t>tecnologías de tratamiento térmico</a:t>
            </a:r>
            <a:endParaRPr lang="es-ES"/>
          </a:p>
        </p:txBody>
      </p:sp>
      <p:sp>
        <p:nvSpPr>
          <p:cNvPr id="5" name="CuadroTexto 4">
            <a:extLst>
              <a:ext uri="{FF2B5EF4-FFF2-40B4-BE49-F238E27FC236}">
                <a16:creationId xmlns:a16="http://schemas.microsoft.com/office/drawing/2014/main" id="{93BB7E3B-1EE2-1D77-D75F-553339D7C15C}"/>
              </a:ext>
            </a:extLst>
          </p:cNvPr>
          <p:cNvSpPr txBox="1"/>
          <p:nvPr/>
        </p:nvSpPr>
        <p:spPr>
          <a:xfrm>
            <a:off x="528181" y="1446756"/>
            <a:ext cx="8087638"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noProof="0">
                <a:solidFill>
                  <a:srgbClr val="1F497D"/>
                </a:solidFill>
                <a:ea typeface="+mn-lt"/>
                <a:cs typeface="+mn-lt"/>
              </a:rPr>
              <a:t>Bogale</a:t>
            </a:r>
            <a:r>
              <a:rPr lang="es-CO" sz="2500" noProof="0" dirty="0">
                <a:solidFill>
                  <a:srgbClr val="1F497D"/>
                </a:solidFill>
                <a:ea typeface="+mn-lt"/>
                <a:cs typeface="+mn-lt"/>
              </a:rPr>
              <a:t> et al modeló plantas de alta eficiencia, investigando los efectos del tamaño de la planta en la eficiencia eléctrica neta. </a:t>
            </a:r>
            <a:endParaRPr lang="es-CO" noProof="0" dirty="0"/>
          </a:p>
        </p:txBody>
      </p:sp>
      <p:pic>
        <p:nvPicPr>
          <p:cNvPr id="6" name="Imagen 5" descr="Gráfico, Gráfico de líneas&#10;&#10;Descripción generada automáticamente">
            <a:extLst>
              <a:ext uri="{FF2B5EF4-FFF2-40B4-BE49-F238E27FC236}">
                <a16:creationId xmlns:a16="http://schemas.microsoft.com/office/drawing/2014/main" id="{8DDAB422-2B66-1138-895C-B347950E1805}"/>
              </a:ext>
            </a:extLst>
          </p:cNvPr>
          <p:cNvPicPr>
            <a:picLocks noChangeAspect="1"/>
          </p:cNvPicPr>
          <p:nvPr/>
        </p:nvPicPr>
        <p:blipFill>
          <a:blip r:embed="rId2"/>
          <a:stretch>
            <a:fillRect/>
          </a:stretch>
        </p:blipFill>
        <p:spPr>
          <a:xfrm>
            <a:off x="1103009" y="2686116"/>
            <a:ext cx="6937983" cy="3865714"/>
          </a:xfrm>
          <a:prstGeom prst="rect">
            <a:avLst/>
          </a:prstGeom>
        </p:spPr>
      </p:pic>
    </p:spTree>
    <p:extLst>
      <p:ext uri="{BB962C8B-B14F-4D97-AF65-F5344CB8AC3E}">
        <p14:creationId xmlns:p14="http://schemas.microsoft.com/office/powerpoint/2010/main" val="2849774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A0959-4189-D0E8-F61C-227D646B5655}"/>
              </a:ext>
            </a:extLst>
          </p:cNvPr>
          <p:cNvSpPr>
            <a:spLocks noGrp="1"/>
          </p:cNvSpPr>
          <p:nvPr>
            <p:ph type="title"/>
          </p:nvPr>
        </p:nvSpPr>
        <p:spPr/>
        <p:txBody>
          <a:bodyPr/>
          <a:lstStyle/>
          <a:p>
            <a:r>
              <a:rPr lang="es-MX" dirty="0"/>
              <a:t>Costos de inversión y operación</a:t>
            </a:r>
            <a:endParaRPr lang="es-CO" dirty="0"/>
          </a:p>
        </p:txBody>
      </p:sp>
      <p:pic>
        <p:nvPicPr>
          <p:cNvPr id="2052" name="Picture 4">
            <a:extLst>
              <a:ext uri="{FF2B5EF4-FFF2-40B4-BE49-F238E27FC236}">
                <a16:creationId xmlns:a16="http://schemas.microsoft.com/office/drawing/2014/main" id="{AA5C22BA-A8A4-A7C6-BA3B-FCFB7C3102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3464" y="1582547"/>
            <a:ext cx="8577072" cy="369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18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6589C-701E-4F8F-023D-80E4E0048616}"/>
              </a:ext>
            </a:extLst>
          </p:cNvPr>
          <p:cNvSpPr>
            <a:spLocks noGrp="1"/>
          </p:cNvSpPr>
          <p:nvPr>
            <p:ph type="title"/>
          </p:nvPr>
        </p:nvSpPr>
        <p:spPr/>
        <p:txBody>
          <a:bodyPr/>
          <a:lstStyle/>
          <a:p>
            <a:r>
              <a:rPr lang="es-ES">
                <a:ea typeface="+mj-lt"/>
                <a:cs typeface="+mj-lt"/>
              </a:rPr>
              <a:t>Impactos ambientales</a:t>
            </a:r>
            <a:endParaRPr lang="es-ES"/>
          </a:p>
        </p:txBody>
      </p:sp>
      <p:pic>
        <p:nvPicPr>
          <p:cNvPr id="5" name="Imagen 4" descr="Imagen que contiene Diagrama&#10;&#10;Descripción generada automáticamente">
            <a:extLst>
              <a:ext uri="{FF2B5EF4-FFF2-40B4-BE49-F238E27FC236}">
                <a16:creationId xmlns:a16="http://schemas.microsoft.com/office/drawing/2014/main" id="{399E2449-B273-1F5F-0536-395924A2B818}"/>
              </a:ext>
            </a:extLst>
          </p:cNvPr>
          <p:cNvPicPr>
            <a:picLocks noChangeAspect="1"/>
          </p:cNvPicPr>
          <p:nvPr/>
        </p:nvPicPr>
        <p:blipFill>
          <a:blip r:embed="rId2"/>
          <a:stretch>
            <a:fillRect/>
          </a:stretch>
        </p:blipFill>
        <p:spPr>
          <a:xfrm>
            <a:off x="2590800" y="3076575"/>
            <a:ext cx="3962400" cy="704850"/>
          </a:xfrm>
          <a:prstGeom prst="rect">
            <a:avLst/>
          </a:prstGeom>
        </p:spPr>
      </p:pic>
      <p:sp>
        <p:nvSpPr>
          <p:cNvPr id="6" name="CuadroTexto 5">
            <a:extLst>
              <a:ext uri="{FF2B5EF4-FFF2-40B4-BE49-F238E27FC236}">
                <a16:creationId xmlns:a16="http://schemas.microsoft.com/office/drawing/2014/main" id="{FEA8308A-C6AD-F28E-1030-CFA329CBB1C4}"/>
              </a:ext>
            </a:extLst>
          </p:cNvPr>
          <p:cNvSpPr txBox="1"/>
          <p:nvPr/>
        </p:nvSpPr>
        <p:spPr>
          <a:xfrm>
            <a:off x="455112" y="1603332"/>
            <a:ext cx="8546926"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a:solidFill>
                  <a:srgbClr val="1F497D"/>
                </a:solidFill>
              </a:rPr>
              <a:t>La </a:t>
            </a:r>
            <a:r>
              <a:rPr lang="en-US" sz="2500" err="1">
                <a:solidFill>
                  <a:srgbClr val="1F497D"/>
                </a:solidFill>
              </a:rPr>
              <a:t>incineración</a:t>
            </a:r>
            <a:r>
              <a:rPr lang="en-US" sz="2500">
                <a:solidFill>
                  <a:srgbClr val="1F497D"/>
                </a:solidFill>
              </a:rPr>
              <a:t> de RSU es </a:t>
            </a:r>
            <a:r>
              <a:rPr lang="en-US" sz="2500" err="1">
                <a:solidFill>
                  <a:srgbClr val="1F497D"/>
                </a:solidFill>
              </a:rPr>
              <a:t>nueva</a:t>
            </a:r>
            <a:r>
              <a:rPr lang="en-US" sz="2500">
                <a:solidFill>
                  <a:srgbClr val="1F497D"/>
                </a:solidFill>
              </a:rPr>
              <a:t> </a:t>
            </a:r>
            <a:r>
              <a:rPr lang="en-US" sz="2500" err="1">
                <a:solidFill>
                  <a:srgbClr val="1F497D"/>
                </a:solidFill>
              </a:rPr>
              <a:t>en</a:t>
            </a:r>
            <a:r>
              <a:rPr lang="en-US" sz="2500">
                <a:solidFill>
                  <a:srgbClr val="1F497D"/>
                </a:solidFill>
              </a:rPr>
              <a:t> Colombia, se </a:t>
            </a:r>
            <a:r>
              <a:rPr lang="en-US" sz="2500" err="1">
                <a:solidFill>
                  <a:srgbClr val="1F497D"/>
                </a:solidFill>
              </a:rPr>
              <a:t>recomendó</a:t>
            </a:r>
            <a:r>
              <a:rPr lang="en-US" sz="2500">
                <a:solidFill>
                  <a:srgbClr val="1F497D"/>
                </a:solidFill>
              </a:rPr>
              <a:t> usar </a:t>
            </a:r>
            <a:r>
              <a:rPr lang="en-US" sz="2500" err="1">
                <a:solidFill>
                  <a:srgbClr val="1F497D"/>
                </a:solidFill>
              </a:rPr>
              <a:t>el</a:t>
            </a:r>
            <a:r>
              <a:rPr lang="en-US" sz="2500">
                <a:solidFill>
                  <a:srgbClr val="1F497D"/>
                </a:solidFill>
              </a:rPr>
              <a:t> primer </a:t>
            </a:r>
            <a:r>
              <a:rPr lang="en-US" sz="2500" err="1">
                <a:solidFill>
                  <a:srgbClr val="1F497D"/>
                </a:solidFill>
              </a:rPr>
              <a:t>nivel</a:t>
            </a:r>
            <a:r>
              <a:rPr lang="en-US" sz="2500">
                <a:solidFill>
                  <a:srgbClr val="1F497D"/>
                </a:solidFill>
              </a:rPr>
              <a:t>, que se </a:t>
            </a:r>
            <a:r>
              <a:rPr lang="en-US" sz="2500" err="1">
                <a:solidFill>
                  <a:srgbClr val="1F497D"/>
                </a:solidFill>
              </a:rPr>
              <a:t>basa</a:t>
            </a:r>
            <a:r>
              <a:rPr lang="en-US" sz="2500">
                <a:solidFill>
                  <a:srgbClr val="1F497D"/>
                </a:solidFill>
              </a:rPr>
              <a:t> </a:t>
            </a:r>
            <a:r>
              <a:rPr lang="en-US" sz="2500" err="1">
                <a:solidFill>
                  <a:srgbClr val="1F497D"/>
                </a:solidFill>
              </a:rPr>
              <a:t>en</a:t>
            </a:r>
            <a:r>
              <a:rPr lang="en-US" sz="2500">
                <a:solidFill>
                  <a:srgbClr val="1F497D"/>
                </a:solidFill>
              </a:rPr>
              <a:t> </a:t>
            </a:r>
            <a:r>
              <a:rPr lang="en-US" sz="2500" err="1">
                <a:solidFill>
                  <a:srgbClr val="1F497D"/>
                </a:solidFill>
              </a:rPr>
              <a:t>factores</a:t>
            </a:r>
            <a:r>
              <a:rPr lang="en-US" sz="2500">
                <a:solidFill>
                  <a:srgbClr val="1F497D"/>
                </a:solidFill>
              </a:rPr>
              <a:t> y </a:t>
            </a:r>
            <a:r>
              <a:rPr lang="en-US" sz="2500" err="1">
                <a:solidFill>
                  <a:srgbClr val="1F497D"/>
                </a:solidFill>
              </a:rPr>
              <a:t>parámetros</a:t>
            </a:r>
            <a:r>
              <a:rPr lang="en-US" sz="2500">
                <a:solidFill>
                  <a:srgbClr val="1F497D"/>
                </a:solidFill>
              </a:rPr>
              <a:t> </a:t>
            </a:r>
            <a:r>
              <a:rPr lang="en-US" sz="2500" err="1">
                <a:solidFill>
                  <a:srgbClr val="1F497D"/>
                </a:solidFill>
              </a:rPr>
              <a:t>por</a:t>
            </a:r>
            <a:r>
              <a:rPr lang="en-US" sz="2500">
                <a:solidFill>
                  <a:srgbClr val="1F497D"/>
                </a:solidFill>
              </a:rPr>
              <a:t> </a:t>
            </a:r>
            <a:r>
              <a:rPr lang="en-US" sz="2500" err="1">
                <a:solidFill>
                  <a:srgbClr val="1F497D"/>
                </a:solidFill>
              </a:rPr>
              <a:t>defecto</a:t>
            </a:r>
            <a:r>
              <a:rPr lang="en-US" sz="2500">
                <a:solidFill>
                  <a:srgbClr val="1F497D"/>
                </a:solidFill>
              </a:rPr>
              <a:t> </a:t>
            </a:r>
            <a:r>
              <a:rPr lang="en-US" sz="2500" err="1">
                <a:solidFill>
                  <a:srgbClr val="1F497D"/>
                </a:solidFill>
              </a:rPr>
              <a:t>según</a:t>
            </a:r>
            <a:r>
              <a:rPr lang="en-US" sz="2500">
                <a:solidFill>
                  <a:srgbClr val="1F497D"/>
                </a:solidFill>
              </a:rPr>
              <a:t> la </a:t>
            </a:r>
            <a:r>
              <a:rPr lang="en-US" sz="2500" err="1">
                <a:solidFill>
                  <a:srgbClr val="1F497D"/>
                </a:solidFill>
              </a:rPr>
              <a:t>composición</a:t>
            </a:r>
            <a:r>
              <a:rPr lang="en-US" sz="2500">
                <a:solidFill>
                  <a:srgbClr val="1F497D"/>
                </a:solidFill>
              </a:rPr>
              <a:t> de </a:t>
            </a:r>
            <a:r>
              <a:rPr lang="en-US" sz="2500" err="1">
                <a:solidFill>
                  <a:srgbClr val="1F497D"/>
                </a:solidFill>
              </a:rPr>
              <a:t>los</a:t>
            </a:r>
            <a:r>
              <a:rPr lang="en-US" sz="2500">
                <a:solidFill>
                  <a:srgbClr val="1F497D"/>
                </a:solidFill>
              </a:rPr>
              <a:t> RSU. </a:t>
            </a:r>
          </a:p>
        </p:txBody>
      </p:sp>
      <p:sp>
        <p:nvSpPr>
          <p:cNvPr id="7" name="CuadroTexto 6">
            <a:extLst>
              <a:ext uri="{FF2B5EF4-FFF2-40B4-BE49-F238E27FC236}">
                <a16:creationId xmlns:a16="http://schemas.microsoft.com/office/drawing/2014/main" id="{E9DD5D04-D578-B8E3-1884-20E1F8B1F96D}"/>
              </a:ext>
            </a:extLst>
          </p:cNvPr>
          <p:cNvSpPr txBox="1"/>
          <p:nvPr/>
        </p:nvSpPr>
        <p:spPr>
          <a:xfrm>
            <a:off x="455113" y="4045907"/>
            <a:ext cx="830684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200">
                <a:solidFill>
                  <a:srgbClr val="1F497D"/>
                </a:solidFill>
              </a:rPr>
              <a:t>WF es la </a:t>
            </a:r>
            <a:r>
              <a:rPr lang="en-US" sz="2200" err="1">
                <a:solidFill>
                  <a:srgbClr val="1F497D"/>
                </a:solidFill>
              </a:rPr>
              <a:t>fracción</a:t>
            </a:r>
            <a:r>
              <a:rPr lang="en-US" sz="2200">
                <a:solidFill>
                  <a:srgbClr val="1F497D"/>
                </a:solidFill>
              </a:rPr>
              <a:t> de </a:t>
            </a:r>
            <a:r>
              <a:rPr lang="en-US" sz="2200" err="1">
                <a:solidFill>
                  <a:srgbClr val="1F497D"/>
                </a:solidFill>
              </a:rPr>
              <a:t>cada</a:t>
            </a:r>
            <a:r>
              <a:rPr lang="en-US" sz="2200">
                <a:solidFill>
                  <a:srgbClr val="1F497D"/>
                </a:solidFill>
              </a:rPr>
              <a:t> uno de </a:t>
            </a:r>
            <a:r>
              <a:rPr lang="en-US" sz="2200" err="1">
                <a:solidFill>
                  <a:srgbClr val="1F497D"/>
                </a:solidFill>
              </a:rPr>
              <a:t>los</a:t>
            </a:r>
            <a:r>
              <a:rPr lang="en-US" sz="2200">
                <a:solidFill>
                  <a:srgbClr val="1F497D"/>
                </a:solidFill>
              </a:rPr>
              <a:t> </a:t>
            </a:r>
            <a:r>
              <a:rPr lang="en-US" sz="2200" err="1">
                <a:solidFill>
                  <a:srgbClr val="1F497D"/>
                </a:solidFill>
              </a:rPr>
              <a:t>componentes</a:t>
            </a:r>
            <a:r>
              <a:rPr lang="en-US" sz="2200">
                <a:solidFill>
                  <a:srgbClr val="1F497D"/>
                </a:solidFill>
              </a:rPr>
              <a:t> de </a:t>
            </a:r>
            <a:r>
              <a:rPr lang="en-US" sz="2200" err="1">
                <a:solidFill>
                  <a:srgbClr val="1F497D"/>
                </a:solidFill>
              </a:rPr>
              <a:t>los</a:t>
            </a:r>
            <a:r>
              <a:rPr lang="en-US" sz="2200">
                <a:solidFill>
                  <a:srgbClr val="1F497D"/>
                </a:solidFill>
              </a:rPr>
              <a:t> RSU</a:t>
            </a:r>
            <a:endParaRPr lang="es-ES" sz="2200">
              <a:solidFill>
                <a:srgbClr val="1F497D"/>
              </a:solidFill>
              <a:cs typeface="Arial"/>
            </a:endParaRPr>
          </a:p>
          <a:p>
            <a:pPr marL="285750" indent="-285750">
              <a:buFont typeface="Arial" panose="020B0604020202020204" pitchFamily="34" charset="0"/>
              <a:buChar char="•"/>
            </a:pPr>
            <a:r>
              <a:rPr lang="en-US" sz="2200">
                <a:solidFill>
                  <a:srgbClr val="1F497D"/>
                </a:solidFill>
              </a:rPr>
              <a:t>dm es </a:t>
            </a:r>
            <a:r>
              <a:rPr lang="en-US" sz="2200" err="1">
                <a:solidFill>
                  <a:srgbClr val="1F497D"/>
                </a:solidFill>
              </a:rPr>
              <a:t>el</a:t>
            </a:r>
            <a:r>
              <a:rPr lang="en-US" sz="2200">
                <a:solidFill>
                  <a:srgbClr val="1F497D"/>
                </a:solidFill>
              </a:rPr>
              <a:t> </a:t>
            </a:r>
            <a:r>
              <a:rPr lang="en-US" sz="2200" err="1">
                <a:solidFill>
                  <a:srgbClr val="1F497D"/>
                </a:solidFill>
              </a:rPr>
              <a:t>contenido</a:t>
            </a:r>
            <a:r>
              <a:rPr lang="en-US" sz="2200">
                <a:solidFill>
                  <a:srgbClr val="1F497D"/>
                </a:solidFill>
              </a:rPr>
              <a:t> de </a:t>
            </a:r>
            <a:r>
              <a:rPr lang="en-US" sz="2200" err="1">
                <a:solidFill>
                  <a:srgbClr val="1F497D"/>
                </a:solidFill>
              </a:rPr>
              <a:t>materia</a:t>
            </a:r>
            <a:r>
              <a:rPr lang="en-US" sz="2200">
                <a:solidFill>
                  <a:srgbClr val="1F497D"/>
                </a:solidFill>
              </a:rPr>
              <a:t> </a:t>
            </a:r>
            <a:r>
              <a:rPr lang="en-US" sz="2200" err="1">
                <a:solidFill>
                  <a:srgbClr val="1F497D"/>
                </a:solidFill>
              </a:rPr>
              <a:t>seca</a:t>
            </a:r>
            <a:r>
              <a:rPr lang="en-US" sz="2200">
                <a:solidFill>
                  <a:srgbClr val="1F497D"/>
                </a:solidFill>
              </a:rPr>
              <a:t> de </a:t>
            </a:r>
            <a:r>
              <a:rPr lang="en-US" sz="2200" err="1">
                <a:solidFill>
                  <a:srgbClr val="1F497D"/>
                </a:solidFill>
              </a:rPr>
              <a:t>cada</a:t>
            </a:r>
            <a:r>
              <a:rPr lang="en-US" sz="2200">
                <a:solidFill>
                  <a:srgbClr val="1F497D"/>
                </a:solidFill>
              </a:rPr>
              <a:t> </a:t>
            </a:r>
            <a:r>
              <a:rPr lang="en-US" sz="2200" err="1">
                <a:solidFill>
                  <a:srgbClr val="1F497D"/>
                </a:solidFill>
              </a:rPr>
              <a:t>componente</a:t>
            </a:r>
            <a:endParaRPr lang="en-US" sz="2200" err="1">
              <a:solidFill>
                <a:srgbClr val="1F497D"/>
              </a:solidFill>
              <a:cs typeface="Arial"/>
            </a:endParaRPr>
          </a:p>
          <a:p>
            <a:pPr marL="285750" indent="-285750">
              <a:buFont typeface="Arial" panose="020B0604020202020204" pitchFamily="34" charset="0"/>
              <a:buChar char="•"/>
            </a:pPr>
            <a:r>
              <a:rPr lang="en-US" sz="2200">
                <a:solidFill>
                  <a:srgbClr val="1F497D"/>
                </a:solidFill>
              </a:rPr>
              <a:t>CF es la </a:t>
            </a:r>
            <a:r>
              <a:rPr lang="en-US" sz="2200" err="1">
                <a:solidFill>
                  <a:srgbClr val="1F497D"/>
                </a:solidFill>
              </a:rPr>
              <a:t>fracción</a:t>
            </a:r>
            <a:r>
              <a:rPr lang="en-US" sz="2200">
                <a:solidFill>
                  <a:srgbClr val="1F497D"/>
                </a:solidFill>
              </a:rPr>
              <a:t> de </a:t>
            </a:r>
            <a:r>
              <a:rPr lang="en-US" sz="2200" err="1">
                <a:solidFill>
                  <a:srgbClr val="1F497D"/>
                </a:solidFill>
              </a:rPr>
              <a:t>carbono</a:t>
            </a:r>
            <a:r>
              <a:rPr lang="en-US" sz="2200">
                <a:solidFill>
                  <a:srgbClr val="1F497D"/>
                </a:solidFill>
              </a:rPr>
              <a:t> </a:t>
            </a:r>
            <a:r>
              <a:rPr lang="en-US" sz="2200" err="1">
                <a:solidFill>
                  <a:srgbClr val="1F497D"/>
                </a:solidFill>
              </a:rPr>
              <a:t>en</a:t>
            </a:r>
            <a:r>
              <a:rPr lang="en-US" sz="2200">
                <a:solidFill>
                  <a:srgbClr val="1F497D"/>
                </a:solidFill>
              </a:rPr>
              <a:t> la </a:t>
            </a:r>
            <a:r>
              <a:rPr lang="en-US" sz="2200" err="1">
                <a:solidFill>
                  <a:srgbClr val="1F497D"/>
                </a:solidFill>
              </a:rPr>
              <a:t>materia</a:t>
            </a:r>
            <a:r>
              <a:rPr lang="en-US" sz="2200">
                <a:solidFill>
                  <a:srgbClr val="1F497D"/>
                </a:solidFill>
              </a:rPr>
              <a:t> </a:t>
            </a:r>
            <a:r>
              <a:rPr lang="en-US" sz="2200" err="1">
                <a:solidFill>
                  <a:srgbClr val="1F497D"/>
                </a:solidFill>
              </a:rPr>
              <a:t>seca</a:t>
            </a:r>
            <a:endParaRPr lang="en-US" sz="2200" err="1">
              <a:solidFill>
                <a:srgbClr val="1F497D"/>
              </a:solidFill>
              <a:cs typeface="Arial"/>
            </a:endParaRPr>
          </a:p>
          <a:p>
            <a:pPr marL="285750" indent="-285750">
              <a:buFont typeface="Arial" panose="020B0604020202020204" pitchFamily="34" charset="0"/>
              <a:buChar char="•"/>
            </a:pPr>
            <a:r>
              <a:rPr lang="en-US" sz="2200">
                <a:solidFill>
                  <a:srgbClr val="1F497D"/>
                </a:solidFill>
              </a:rPr>
              <a:t>OF es </a:t>
            </a:r>
            <a:r>
              <a:rPr lang="en-US" sz="2200" err="1">
                <a:solidFill>
                  <a:srgbClr val="1F497D"/>
                </a:solidFill>
              </a:rPr>
              <a:t>el</a:t>
            </a:r>
            <a:r>
              <a:rPr lang="en-US" sz="2200">
                <a:solidFill>
                  <a:srgbClr val="1F497D"/>
                </a:solidFill>
              </a:rPr>
              <a:t> factor de </a:t>
            </a:r>
            <a:r>
              <a:rPr lang="en-US" sz="2200" err="1">
                <a:solidFill>
                  <a:srgbClr val="1F497D"/>
                </a:solidFill>
              </a:rPr>
              <a:t>oxidación</a:t>
            </a:r>
            <a:r>
              <a:rPr lang="en-US" sz="2200">
                <a:solidFill>
                  <a:srgbClr val="1F497D"/>
                </a:solidFill>
              </a:rPr>
              <a:t> del </a:t>
            </a:r>
            <a:r>
              <a:rPr lang="en-US" sz="2200" err="1">
                <a:solidFill>
                  <a:srgbClr val="1F497D"/>
                </a:solidFill>
              </a:rPr>
              <a:t>carbono</a:t>
            </a:r>
            <a:r>
              <a:rPr lang="en-US" sz="2200">
                <a:solidFill>
                  <a:srgbClr val="1F497D"/>
                </a:solidFill>
              </a:rPr>
              <a:t> </a:t>
            </a:r>
            <a:endParaRPr lang="en-US" sz="2200">
              <a:solidFill>
                <a:srgbClr val="1F497D"/>
              </a:solidFill>
              <a:cs typeface="Arial"/>
            </a:endParaRPr>
          </a:p>
          <a:p>
            <a:pPr marL="285750" indent="-285750">
              <a:buFont typeface="Arial" panose="020B0604020202020204" pitchFamily="34" charset="0"/>
              <a:buChar char="•"/>
            </a:pPr>
            <a:r>
              <a:rPr lang="en-US" sz="2200">
                <a:solidFill>
                  <a:srgbClr val="1F497D"/>
                </a:solidFill>
              </a:rPr>
              <a:t>44/12 es </a:t>
            </a:r>
            <a:r>
              <a:rPr lang="en-US" sz="2200" err="1">
                <a:solidFill>
                  <a:srgbClr val="1F497D"/>
                </a:solidFill>
              </a:rPr>
              <a:t>el</a:t>
            </a:r>
            <a:r>
              <a:rPr lang="en-US" sz="2200">
                <a:solidFill>
                  <a:srgbClr val="1F497D"/>
                </a:solidFill>
              </a:rPr>
              <a:t> factor de </a:t>
            </a:r>
            <a:r>
              <a:rPr lang="en-US" sz="2200" err="1">
                <a:solidFill>
                  <a:srgbClr val="1F497D"/>
                </a:solidFill>
              </a:rPr>
              <a:t>conversión</a:t>
            </a:r>
            <a:r>
              <a:rPr lang="en-US" sz="2200">
                <a:solidFill>
                  <a:srgbClr val="1F497D"/>
                </a:solidFill>
              </a:rPr>
              <a:t> de </a:t>
            </a:r>
            <a:r>
              <a:rPr lang="en-US" sz="2200" err="1">
                <a:solidFill>
                  <a:srgbClr val="1F497D"/>
                </a:solidFill>
              </a:rPr>
              <a:t>carbono</a:t>
            </a:r>
            <a:r>
              <a:rPr lang="en-US" sz="2200">
                <a:solidFill>
                  <a:srgbClr val="1F497D"/>
                </a:solidFill>
              </a:rPr>
              <a:t> a CO2.</a:t>
            </a:r>
            <a:endParaRPr lang="en-US" sz="2200">
              <a:solidFill>
                <a:srgbClr val="1F497D"/>
              </a:solidFill>
              <a:cs typeface="Arial"/>
            </a:endParaRPr>
          </a:p>
        </p:txBody>
      </p:sp>
      <p:pic>
        <p:nvPicPr>
          <p:cNvPr id="8" name="Imagen 7" descr="Logotipo&#10;&#10;Descripción generada automáticamente">
            <a:extLst>
              <a:ext uri="{FF2B5EF4-FFF2-40B4-BE49-F238E27FC236}">
                <a16:creationId xmlns:a16="http://schemas.microsoft.com/office/drawing/2014/main" id="{6F25C6CE-EBF9-C0A4-50E9-00FB6B231B4F}"/>
              </a:ext>
            </a:extLst>
          </p:cNvPr>
          <p:cNvPicPr>
            <a:picLocks noChangeAspect="1"/>
          </p:cNvPicPr>
          <p:nvPr/>
        </p:nvPicPr>
        <p:blipFill>
          <a:blip r:embed="rId3"/>
          <a:stretch>
            <a:fillRect/>
          </a:stretch>
        </p:blipFill>
        <p:spPr>
          <a:xfrm>
            <a:off x="7609170" y="4963766"/>
            <a:ext cx="1378646" cy="1784306"/>
          </a:xfrm>
          <a:prstGeom prst="rect">
            <a:avLst/>
          </a:prstGeom>
        </p:spPr>
      </p:pic>
    </p:spTree>
    <p:extLst>
      <p:ext uri="{BB962C8B-B14F-4D97-AF65-F5344CB8AC3E}">
        <p14:creationId xmlns:p14="http://schemas.microsoft.com/office/powerpoint/2010/main" val="1907944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0F88D-F07F-8EA3-5521-3E616444C0C6}"/>
              </a:ext>
            </a:extLst>
          </p:cNvPr>
          <p:cNvSpPr>
            <a:spLocks noGrp="1"/>
          </p:cNvSpPr>
          <p:nvPr>
            <p:ph type="title"/>
          </p:nvPr>
        </p:nvSpPr>
        <p:spPr/>
        <p:txBody>
          <a:bodyPr/>
          <a:lstStyle/>
          <a:p>
            <a:r>
              <a:rPr lang="es-CO"/>
              <a:t>Impacto ambiental</a:t>
            </a:r>
          </a:p>
        </p:txBody>
      </p:sp>
      <p:sp>
        <p:nvSpPr>
          <p:cNvPr id="3" name="Marcador de contenido 2">
            <a:extLst>
              <a:ext uri="{FF2B5EF4-FFF2-40B4-BE49-F238E27FC236}">
                <a16:creationId xmlns:a16="http://schemas.microsoft.com/office/drawing/2014/main" id="{89CF9596-242E-0339-BE57-A079FA00EAD9}"/>
              </a:ext>
            </a:extLst>
          </p:cNvPr>
          <p:cNvSpPr>
            <a:spLocks noGrp="1"/>
          </p:cNvSpPr>
          <p:nvPr>
            <p:ph idx="1"/>
          </p:nvPr>
        </p:nvSpPr>
        <p:spPr/>
        <p:txBody>
          <a:bodyPr/>
          <a:lstStyle/>
          <a:p>
            <a:r>
              <a:rPr lang="es-CO" sz="2000"/>
              <a:t>Reducción estimada de 3 millones de toneladas de CO2 anuales. [5] </a:t>
            </a:r>
          </a:p>
          <a:p>
            <a:endParaRPr lang="es-CO"/>
          </a:p>
        </p:txBody>
      </p:sp>
      <p:pic>
        <p:nvPicPr>
          <p:cNvPr id="3074" name="Picture 2">
            <a:extLst>
              <a:ext uri="{FF2B5EF4-FFF2-40B4-BE49-F238E27FC236}">
                <a16:creationId xmlns:a16="http://schemas.microsoft.com/office/drawing/2014/main" id="{5890E734-B316-10C5-6F83-9520CAC6BD2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21384" y="2519235"/>
            <a:ext cx="8701231" cy="258771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Icono&#10;&#10;Descripción generada automáticamente">
            <a:extLst>
              <a:ext uri="{FF2B5EF4-FFF2-40B4-BE49-F238E27FC236}">
                <a16:creationId xmlns:a16="http://schemas.microsoft.com/office/drawing/2014/main" id="{8274EA1E-FD42-4DB8-936F-80D01AE7BEC5}"/>
              </a:ext>
            </a:extLst>
          </p:cNvPr>
          <p:cNvPicPr>
            <a:picLocks noChangeAspect="1"/>
          </p:cNvPicPr>
          <p:nvPr/>
        </p:nvPicPr>
        <p:blipFill>
          <a:blip r:embed="rId4"/>
          <a:stretch>
            <a:fillRect/>
          </a:stretch>
        </p:blipFill>
        <p:spPr>
          <a:xfrm>
            <a:off x="801471" y="5109900"/>
            <a:ext cx="1580759" cy="1669485"/>
          </a:xfrm>
          <a:prstGeom prst="rect">
            <a:avLst/>
          </a:prstGeom>
        </p:spPr>
      </p:pic>
    </p:spTree>
    <p:extLst>
      <p:ext uri="{BB962C8B-B14F-4D97-AF65-F5344CB8AC3E}">
        <p14:creationId xmlns:p14="http://schemas.microsoft.com/office/powerpoint/2010/main" val="390051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E2C72-0ACD-6F0C-A49E-00D4781CCDB0}"/>
              </a:ext>
            </a:extLst>
          </p:cNvPr>
          <p:cNvSpPr>
            <a:spLocks noGrp="1"/>
          </p:cNvSpPr>
          <p:nvPr>
            <p:ph type="title"/>
          </p:nvPr>
        </p:nvSpPr>
        <p:spPr>
          <a:xfrm>
            <a:off x="457200" y="138939"/>
            <a:ext cx="8229600" cy="1143000"/>
          </a:xfrm>
        </p:spPr>
        <p:txBody>
          <a:bodyPr/>
          <a:lstStyle/>
          <a:p>
            <a:r>
              <a:rPr lang="es-ES">
                <a:ea typeface="+mj-lt"/>
                <a:cs typeface="+mj-lt"/>
              </a:rPr>
              <a:t>Condiciones del mercado </a:t>
            </a:r>
            <a:br>
              <a:rPr lang="es-ES">
                <a:ea typeface="+mj-lt"/>
                <a:cs typeface="+mj-lt"/>
              </a:rPr>
            </a:br>
            <a:r>
              <a:rPr lang="es-ES">
                <a:ea typeface="+mj-lt"/>
                <a:cs typeface="+mj-lt"/>
              </a:rPr>
              <a:t>energético en Colombia</a:t>
            </a:r>
            <a:endParaRPr lang="es-ES"/>
          </a:p>
        </p:txBody>
      </p:sp>
      <p:sp>
        <p:nvSpPr>
          <p:cNvPr id="4" name="CuadroTexto 3">
            <a:extLst>
              <a:ext uri="{FF2B5EF4-FFF2-40B4-BE49-F238E27FC236}">
                <a16:creationId xmlns:a16="http://schemas.microsoft.com/office/drawing/2014/main" id="{21952DB7-7AB8-58A8-ECA6-34D73358448F}"/>
              </a:ext>
            </a:extLst>
          </p:cNvPr>
          <p:cNvSpPr txBox="1"/>
          <p:nvPr/>
        </p:nvSpPr>
        <p:spPr>
          <a:xfrm>
            <a:off x="455113" y="1718153"/>
            <a:ext cx="854692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solidFill>
                  <a:srgbClr val="1F497D"/>
                </a:solidFill>
              </a:rPr>
              <a:t>El </a:t>
            </a:r>
            <a:r>
              <a:rPr lang="en-US" sz="2500" err="1">
                <a:solidFill>
                  <a:srgbClr val="1F497D"/>
                </a:solidFill>
              </a:rPr>
              <a:t>análisis</a:t>
            </a:r>
            <a:r>
              <a:rPr lang="en-US" sz="2500">
                <a:solidFill>
                  <a:srgbClr val="1F497D"/>
                </a:solidFill>
              </a:rPr>
              <a:t> se </a:t>
            </a:r>
            <a:r>
              <a:rPr lang="en-US" sz="2500" err="1">
                <a:solidFill>
                  <a:srgbClr val="1F497D"/>
                </a:solidFill>
              </a:rPr>
              <a:t>basó</a:t>
            </a:r>
            <a:r>
              <a:rPr lang="en-US" sz="2500">
                <a:solidFill>
                  <a:srgbClr val="1F497D"/>
                </a:solidFill>
              </a:rPr>
              <a:t> </a:t>
            </a:r>
            <a:r>
              <a:rPr lang="en-US" sz="2500" err="1">
                <a:solidFill>
                  <a:srgbClr val="1F497D"/>
                </a:solidFill>
              </a:rPr>
              <a:t>en</a:t>
            </a:r>
            <a:r>
              <a:rPr lang="en-US" sz="2500">
                <a:solidFill>
                  <a:srgbClr val="1F497D"/>
                </a:solidFill>
              </a:rPr>
              <a:t> la </a:t>
            </a:r>
            <a:r>
              <a:rPr lang="en-US" sz="2500" err="1">
                <a:solidFill>
                  <a:srgbClr val="1F497D"/>
                </a:solidFill>
              </a:rPr>
              <a:t>aplicación</a:t>
            </a:r>
            <a:r>
              <a:rPr lang="en-US" sz="2500">
                <a:solidFill>
                  <a:srgbClr val="1F497D"/>
                </a:solidFill>
              </a:rPr>
              <a:t> de la </a:t>
            </a:r>
            <a:r>
              <a:rPr lang="en-US" sz="2500" err="1">
                <a:solidFill>
                  <a:srgbClr val="1F497D"/>
                </a:solidFill>
              </a:rPr>
              <a:t>Ecuación</a:t>
            </a:r>
            <a:r>
              <a:rPr lang="en-US" sz="2500">
                <a:solidFill>
                  <a:srgbClr val="1F497D"/>
                </a:solidFill>
              </a:rPr>
              <a:t>, que se </a:t>
            </a:r>
            <a:r>
              <a:rPr lang="en-US" sz="2500" err="1">
                <a:solidFill>
                  <a:srgbClr val="1F497D"/>
                </a:solidFill>
              </a:rPr>
              <a:t>muestra</a:t>
            </a:r>
            <a:r>
              <a:rPr lang="en-US" sz="2500">
                <a:solidFill>
                  <a:srgbClr val="1F497D"/>
                </a:solidFill>
              </a:rPr>
              <a:t> a </a:t>
            </a:r>
            <a:r>
              <a:rPr lang="en-US" sz="2500" err="1">
                <a:solidFill>
                  <a:srgbClr val="1F497D"/>
                </a:solidFill>
              </a:rPr>
              <a:t>continuación</a:t>
            </a:r>
            <a:r>
              <a:rPr lang="en-US" sz="2500">
                <a:solidFill>
                  <a:srgbClr val="1F497D"/>
                </a:solidFill>
              </a:rPr>
              <a:t>:</a:t>
            </a:r>
            <a:endParaRPr lang="es-ES">
              <a:cs typeface="Arial"/>
            </a:endParaRPr>
          </a:p>
        </p:txBody>
      </p:sp>
      <p:pic>
        <p:nvPicPr>
          <p:cNvPr id="5" name="Imagen 4">
            <a:extLst>
              <a:ext uri="{FF2B5EF4-FFF2-40B4-BE49-F238E27FC236}">
                <a16:creationId xmlns:a16="http://schemas.microsoft.com/office/drawing/2014/main" id="{D22B8199-E993-EBA6-BB2C-3D65A8017CA1}"/>
              </a:ext>
            </a:extLst>
          </p:cNvPr>
          <p:cNvPicPr>
            <a:picLocks noChangeAspect="1"/>
          </p:cNvPicPr>
          <p:nvPr/>
        </p:nvPicPr>
        <p:blipFill>
          <a:blip r:embed="rId2"/>
          <a:stretch>
            <a:fillRect/>
          </a:stretch>
        </p:blipFill>
        <p:spPr>
          <a:xfrm>
            <a:off x="1701061" y="2571098"/>
            <a:ext cx="5731441" cy="953805"/>
          </a:xfrm>
          <a:prstGeom prst="rect">
            <a:avLst/>
          </a:prstGeom>
        </p:spPr>
      </p:pic>
      <p:sp>
        <p:nvSpPr>
          <p:cNvPr id="6" name="CuadroTexto 5">
            <a:extLst>
              <a:ext uri="{FF2B5EF4-FFF2-40B4-BE49-F238E27FC236}">
                <a16:creationId xmlns:a16="http://schemas.microsoft.com/office/drawing/2014/main" id="{FBF2B96F-4460-773F-B161-13CCED70FF08}"/>
              </a:ext>
            </a:extLst>
          </p:cNvPr>
          <p:cNvSpPr txBox="1"/>
          <p:nvPr/>
        </p:nvSpPr>
        <p:spPr>
          <a:xfrm>
            <a:off x="298536" y="3659687"/>
            <a:ext cx="854692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100">
                <a:solidFill>
                  <a:srgbClr val="1F497D"/>
                </a:solidFill>
              </a:rPr>
              <a:t>NEC es la </a:t>
            </a:r>
            <a:r>
              <a:rPr lang="en-US" sz="2100" err="1">
                <a:solidFill>
                  <a:srgbClr val="1F497D"/>
                </a:solidFill>
              </a:rPr>
              <a:t>capacidad</a:t>
            </a:r>
            <a:r>
              <a:rPr lang="en-US" sz="2100">
                <a:solidFill>
                  <a:srgbClr val="1F497D"/>
                </a:solidFill>
              </a:rPr>
              <a:t> </a:t>
            </a:r>
            <a:r>
              <a:rPr lang="en-US" sz="2100" err="1">
                <a:solidFill>
                  <a:srgbClr val="1F497D"/>
                </a:solidFill>
              </a:rPr>
              <a:t>efectiva</a:t>
            </a:r>
            <a:r>
              <a:rPr lang="en-US" sz="2100">
                <a:solidFill>
                  <a:srgbClr val="1F497D"/>
                </a:solidFill>
              </a:rPr>
              <a:t> </a:t>
            </a:r>
            <a:r>
              <a:rPr lang="en-US" sz="2100" err="1">
                <a:solidFill>
                  <a:srgbClr val="1F497D"/>
                </a:solidFill>
              </a:rPr>
              <a:t>neta</a:t>
            </a:r>
            <a:r>
              <a:rPr lang="en-US" sz="2100">
                <a:solidFill>
                  <a:srgbClr val="1F497D"/>
                </a:solidFill>
              </a:rPr>
              <a:t> de la </a:t>
            </a:r>
            <a:r>
              <a:rPr lang="en-US" sz="2100" err="1">
                <a:solidFill>
                  <a:srgbClr val="1F497D"/>
                </a:solidFill>
              </a:rPr>
              <a:t>unidad</a:t>
            </a:r>
            <a:r>
              <a:rPr lang="en-US" sz="2100">
                <a:solidFill>
                  <a:srgbClr val="1F497D"/>
                </a:solidFill>
              </a:rPr>
              <a:t> de </a:t>
            </a:r>
            <a:r>
              <a:rPr lang="en-US" sz="2100" err="1">
                <a:solidFill>
                  <a:srgbClr val="1F497D"/>
                </a:solidFill>
              </a:rPr>
              <a:t>generación</a:t>
            </a:r>
            <a:r>
              <a:rPr lang="en-US" sz="2100">
                <a:solidFill>
                  <a:srgbClr val="1F497D"/>
                </a:solidFill>
              </a:rPr>
              <a:t> </a:t>
            </a:r>
            <a:r>
              <a:rPr lang="en-US" sz="2100" err="1">
                <a:solidFill>
                  <a:srgbClr val="1F497D"/>
                </a:solidFill>
              </a:rPr>
              <a:t>en</a:t>
            </a:r>
            <a:r>
              <a:rPr lang="en-US" sz="2100">
                <a:solidFill>
                  <a:srgbClr val="1F497D"/>
                </a:solidFill>
              </a:rPr>
              <a:t> MW</a:t>
            </a:r>
            <a:endParaRPr lang="es-ES" sz="2100">
              <a:cs typeface="Arial"/>
            </a:endParaRPr>
          </a:p>
          <a:p>
            <a:pPr marL="342900" indent="-342900">
              <a:buFont typeface="Arial" panose="020B0604020202020204" pitchFamily="34" charset="0"/>
              <a:buChar char="•"/>
            </a:pPr>
            <a:r>
              <a:rPr lang="en-US" sz="2100">
                <a:solidFill>
                  <a:srgbClr val="1F497D"/>
                </a:solidFill>
              </a:rPr>
              <a:t>β es </a:t>
            </a:r>
            <a:r>
              <a:rPr lang="en-US" sz="2100" err="1">
                <a:solidFill>
                  <a:srgbClr val="1F497D"/>
                </a:solidFill>
              </a:rPr>
              <a:t>el</a:t>
            </a:r>
            <a:r>
              <a:rPr lang="en-US" sz="2100">
                <a:solidFill>
                  <a:srgbClr val="1F497D"/>
                </a:solidFill>
              </a:rPr>
              <a:t> </a:t>
            </a:r>
            <a:r>
              <a:rPr lang="en-US" sz="2100" err="1">
                <a:solidFill>
                  <a:srgbClr val="1F497D"/>
                </a:solidFill>
              </a:rPr>
              <a:t>menor</a:t>
            </a:r>
            <a:r>
              <a:rPr lang="en-US" sz="2100">
                <a:solidFill>
                  <a:srgbClr val="1F497D"/>
                </a:solidFill>
              </a:rPr>
              <a:t> valor entre la </a:t>
            </a:r>
            <a:r>
              <a:rPr lang="en-US" sz="2100" err="1">
                <a:solidFill>
                  <a:srgbClr val="1F497D"/>
                </a:solidFill>
              </a:rPr>
              <a:t>disponibilidad</a:t>
            </a:r>
            <a:r>
              <a:rPr lang="en-US" sz="2100">
                <a:solidFill>
                  <a:srgbClr val="1F497D"/>
                </a:solidFill>
              </a:rPr>
              <a:t> de la planta (1 - HFO) y </a:t>
            </a:r>
            <a:r>
              <a:rPr lang="en-US" sz="2100" err="1">
                <a:solidFill>
                  <a:srgbClr val="1F497D"/>
                </a:solidFill>
              </a:rPr>
              <a:t>el</a:t>
            </a:r>
            <a:r>
              <a:rPr lang="en-US" sz="2100">
                <a:solidFill>
                  <a:srgbClr val="1F497D"/>
                </a:solidFill>
              </a:rPr>
              <a:t> ISA</a:t>
            </a:r>
            <a:endParaRPr lang="en-US" sz="2100">
              <a:solidFill>
                <a:srgbClr val="000000"/>
              </a:solidFill>
              <a:cs typeface="Arial"/>
            </a:endParaRPr>
          </a:p>
          <a:p>
            <a:pPr marL="342900" indent="-342900">
              <a:buFont typeface="Arial" panose="020B0604020202020204" pitchFamily="34" charset="0"/>
              <a:buChar char="•"/>
            </a:pPr>
            <a:r>
              <a:rPr lang="en-US" sz="2100">
                <a:solidFill>
                  <a:srgbClr val="1F497D"/>
                </a:solidFill>
              </a:rPr>
              <a:t>h son las horas de un </a:t>
            </a:r>
            <a:r>
              <a:rPr lang="en-US" sz="2100" err="1">
                <a:solidFill>
                  <a:srgbClr val="1F497D"/>
                </a:solidFill>
              </a:rPr>
              <a:t>año</a:t>
            </a:r>
            <a:r>
              <a:rPr lang="en-US" sz="2100">
                <a:solidFill>
                  <a:srgbClr val="1F497D"/>
                </a:solidFill>
              </a:rPr>
              <a:t>. Como </a:t>
            </a:r>
            <a:r>
              <a:rPr lang="en-US" sz="2100" err="1">
                <a:solidFill>
                  <a:srgbClr val="1F497D"/>
                </a:solidFill>
              </a:rPr>
              <a:t>puede</a:t>
            </a:r>
            <a:r>
              <a:rPr lang="en-US" sz="2100">
                <a:solidFill>
                  <a:srgbClr val="1F497D"/>
                </a:solidFill>
              </a:rPr>
              <a:t> </a:t>
            </a:r>
            <a:r>
              <a:rPr lang="en-US" sz="2100" err="1">
                <a:solidFill>
                  <a:srgbClr val="1F497D"/>
                </a:solidFill>
              </a:rPr>
              <a:t>observarse</a:t>
            </a:r>
            <a:r>
              <a:rPr lang="en-US" sz="2100">
                <a:solidFill>
                  <a:srgbClr val="1F497D"/>
                </a:solidFill>
              </a:rPr>
              <a:t>, </a:t>
            </a:r>
            <a:r>
              <a:rPr lang="en-US" sz="2100" err="1">
                <a:solidFill>
                  <a:srgbClr val="1F497D"/>
                </a:solidFill>
              </a:rPr>
              <a:t>el</a:t>
            </a:r>
            <a:r>
              <a:rPr lang="en-US" sz="2100">
                <a:solidFill>
                  <a:srgbClr val="1F497D"/>
                </a:solidFill>
              </a:rPr>
              <a:t> valor de la variable β es </a:t>
            </a:r>
            <a:r>
              <a:rPr lang="en-US" sz="2100" err="1">
                <a:solidFill>
                  <a:srgbClr val="1F497D"/>
                </a:solidFill>
              </a:rPr>
              <a:t>el</a:t>
            </a:r>
            <a:r>
              <a:rPr lang="en-US" sz="2100">
                <a:solidFill>
                  <a:srgbClr val="1F497D"/>
                </a:solidFill>
              </a:rPr>
              <a:t> que </a:t>
            </a:r>
            <a:r>
              <a:rPr lang="en-US" sz="2100" err="1">
                <a:solidFill>
                  <a:srgbClr val="1F497D"/>
                </a:solidFill>
              </a:rPr>
              <a:t>determina</a:t>
            </a:r>
            <a:r>
              <a:rPr lang="en-US" sz="2100">
                <a:solidFill>
                  <a:srgbClr val="1F497D"/>
                </a:solidFill>
              </a:rPr>
              <a:t> </a:t>
            </a:r>
            <a:r>
              <a:rPr lang="en-US" sz="2100" err="1">
                <a:solidFill>
                  <a:srgbClr val="1F497D"/>
                </a:solidFill>
              </a:rPr>
              <a:t>el</a:t>
            </a:r>
            <a:r>
              <a:rPr lang="en-US" sz="2100">
                <a:solidFill>
                  <a:srgbClr val="1F497D"/>
                </a:solidFill>
              </a:rPr>
              <a:t> valor de la FERC. </a:t>
            </a:r>
            <a:endParaRPr lang="en-US" sz="2100">
              <a:cs typeface="Arial"/>
            </a:endParaRPr>
          </a:p>
        </p:txBody>
      </p:sp>
      <p:pic>
        <p:nvPicPr>
          <p:cNvPr id="7" name="Imagen 6" descr="Logotipo&#10;&#10;Descripción generada automáticamente">
            <a:extLst>
              <a:ext uri="{FF2B5EF4-FFF2-40B4-BE49-F238E27FC236}">
                <a16:creationId xmlns:a16="http://schemas.microsoft.com/office/drawing/2014/main" id="{6E8ABC97-EB3B-1F74-3096-F841A4370F10}"/>
              </a:ext>
            </a:extLst>
          </p:cNvPr>
          <p:cNvPicPr>
            <a:picLocks noChangeAspect="1"/>
          </p:cNvPicPr>
          <p:nvPr/>
        </p:nvPicPr>
        <p:blipFill>
          <a:blip r:embed="rId3"/>
          <a:stretch>
            <a:fillRect/>
          </a:stretch>
        </p:blipFill>
        <p:spPr>
          <a:xfrm>
            <a:off x="7149687" y="5315210"/>
            <a:ext cx="1692188" cy="1436318"/>
          </a:xfrm>
          <a:prstGeom prst="rect">
            <a:avLst/>
          </a:prstGeom>
        </p:spPr>
      </p:pic>
    </p:spTree>
    <p:extLst>
      <p:ext uri="{BB962C8B-B14F-4D97-AF65-F5344CB8AC3E}">
        <p14:creationId xmlns:p14="http://schemas.microsoft.com/office/powerpoint/2010/main" val="2397099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6F03A38-8A6E-A78F-069F-C7C7ACB10E3C}"/>
              </a:ext>
            </a:extLst>
          </p:cNvPr>
          <p:cNvSpPr>
            <a:spLocks noGrp="1"/>
          </p:cNvSpPr>
          <p:nvPr>
            <p:ph type="title"/>
          </p:nvPr>
        </p:nvSpPr>
        <p:spPr>
          <a:xfrm>
            <a:off x="457200" y="138939"/>
            <a:ext cx="8229600" cy="1143000"/>
          </a:xfrm>
        </p:spPr>
        <p:txBody>
          <a:bodyPr/>
          <a:lstStyle/>
          <a:p>
            <a:r>
              <a:rPr lang="es-ES">
                <a:ea typeface="+mj-lt"/>
                <a:cs typeface="+mj-lt"/>
              </a:rPr>
              <a:t>Condiciones del mercado </a:t>
            </a:r>
            <a:br>
              <a:rPr lang="es-ES">
                <a:ea typeface="+mj-lt"/>
                <a:cs typeface="+mj-lt"/>
              </a:rPr>
            </a:br>
            <a:r>
              <a:rPr lang="es-ES">
                <a:ea typeface="+mj-lt"/>
                <a:cs typeface="+mj-lt"/>
              </a:rPr>
              <a:t>energético en Colombia</a:t>
            </a:r>
            <a:endParaRPr lang="es-ES"/>
          </a:p>
        </p:txBody>
      </p:sp>
      <p:pic>
        <p:nvPicPr>
          <p:cNvPr id="6" name="Imagen 5">
            <a:extLst>
              <a:ext uri="{FF2B5EF4-FFF2-40B4-BE49-F238E27FC236}">
                <a16:creationId xmlns:a16="http://schemas.microsoft.com/office/drawing/2014/main" id="{324DBDBC-87D8-2ADF-D332-742F39585663}"/>
              </a:ext>
            </a:extLst>
          </p:cNvPr>
          <p:cNvPicPr>
            <a:picLocks noChangeAspect="1"/>
          </p:cNvPicPr>
          <p:nvPr/>
        </p:nvPicPr>
        <p:blipFill>
          <a:blip r:embed="rId3"/>
          <a:stretch>
            <a:fillRect/>
          </a:stretch>
        </p:blipFill>
        <p:spPr>
          <a:xfrm>
            <a:off x="0" y="1457303"/>
            <a:ext cx="9144000" cy="4327442"/>
          </a:xfrm>
          <a:prstGeom prst="rect">
            <a:avLst/>
          </a:prstGeom>
        </p:spPr>
      </p:pic>
      <p:sp>
        <p:nvSpPr>
          <p:cNvPr id="8" name="CuadroTexto 7">
            <a:extLst>
              <a:ext uri="{FF2B5EF4-FFF2-40B4-BE49-F238E27FC236}">
                <a16:creationId xmlns:a16="http://schemas.microsoft.com/office/drawing/2014/main" id="{9A2FDCF5-6A74-8282-F439-97568C84236A}"/>
              </a:ext>
            </a:extLst>
          </p:cNvPr>
          <p:cNvSpPr txBox="1"/>
          <p:nvPr/>
        </p:nvSpPr>
        <p:spPr>
          <a:xfrm>
            <a:off x="233172" y="6115557"/>
            <a:ext cx="7877556" cy="276999"/>
          </a:xfrm>
          <a:prstGeom prst="rect">
            <a:avLst/>
          </a:prstGeom>
          <a:noFill/>
        </p:spPr>
        <p:txBody>
          <a:bodyPr wrap="square">
            <a:spAutoFit/>
          </a:bodyPr>
          <a:lstStyle/>
          <a:p>
            <a:r>
              <a:rPr lang="es-CO" sz="1200" dirty="0"/>
              <a:t>Fig. 4. Precio promedio ponderado histórico de los contratos destinados al mercado regulado. [5].</a:t>
            </a:r>
          </a:p>
        </p:txBody>
      </p:sp>
    </p:spTree>
    <p:extLst>
      <p:ext uri="{BB962C8B-B14F-4D97-AF65-F5344CB8AC3E}">
        <p14:creationId xmlns:p14="http://schemas.microsoft.com/office/powerpoint/2010/main" val="4283966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20466-0AC1-A072-338E-D1A7B2A0569E}"/>
              </a:ext>
            </a:extLst>
          </p:cNvPr>
          <p:cNvSpPr>
            <a:spLocks noGrp="1"/>
          </p:cNvSpPr>
          <p:nvPr>
            <p:ph type="title"/>
          </p:nvPr>
        </p:nvSpPr>
        <p:spPr/>
        <p:txBody>
          <a:bodyPr/>
          <a:lstStyle/>
          <a:p>
            <a:r>
              <a:rPr lang="es-419">
                <a:solidFill>
                  <a:srgbClr val="1F497D"/>
                </a:solidFill>
              </a:rPr>
              <a:t>Análisis financiero </a:t>
            </a:r>
            <a:endParaRPr lang="es-ES">
              <a:solidFill>
                <a:srgbClr val="1F497D"/>
              </a:solidFill>
            </a:endParaRPr>
          </a:p>
          <a:p>
            <a:endParaRPr lang="es-ES">
              <a:solidFill>
                <a:srgbClr val="1F497D"/>
              </a:solidFill>
              <a:cs typeface="Arial"/>
            </a:endParaRPr>
          </a:p>
        </p:txBody>
      </p:sp>
      <p:graphicFrame>
        <p:nvGraphicFramePr>
          <p:cNvPr id="4" name="Marcador de contenido 3">
            <a:extLst>
              <a:ext uri="{FF2B5EF4-FFF2-40B4-BE49-F238E27FC236}">
                <a16:creationId xmlns:a16="http://schemas.microsoft.com/office/drawing/2014/main" id="{98D07DBE-E5F3-FA4D-9077-A8D3CF144583}"/>
              </a:ext>
            </a:extLst>
          </p:cNvPr>
          <p:cNvGraphicFramePr>
            <a:graphicFrameLocks noGrp="1"/>
          </p:cNvGraphicFramePr>
          <p:nvPr>
            <p:ph idx="1"/>
            <p:extLst>
              <p:ext uri="{D42A27DB-BD31-4B8C-83A1-F6EECF244321}">
                <p14:modId xmlns:p14="http://schemas.microsoft.com/office/powerpoint/2010/main" val="677415851"/>
              </p:ext>
            </p:extLst>
          </p:nvPr>
        </p:nvGraphicFramePr>
        <p:xfrm>
          <a:off x="457200" y="1417638"/>
          <a:ext cx="8017164" cy="4699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4827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20466-0AC1-A072-338E-D1A7B2A0569E}"/>
              </a:ext>
            </a:extLst>
          </p:cNvPr>
          <p:cNvSpPr>
            <a:spLocks noGrp="1"/>
          </p:cNvSpPr>
          <p:nvPr>
            <p:ph type="title"/>
          </p:nvPr>
        </p:nvSpPr>
        <p:spPr/>
        <p:txBody>
          <a:bodyPr/>
          <a:lstStyle/>
          <a:p>
            <a:pPr algn="ctr"/>
            <a:r>
              <a:rPr lang="es-419">
                <a:solidFill>
                  <a:srgbClr val="1F497D"/>
                </a:solidFill>
              </a:rPr>
              <a:t>Análisis financiero </a:t>
            </a:r>
            <a:endParaRPr lang="es-ES">
              <a:solidFill>
                <a:srgbClr val="1F497D"/>
              </a:solidFill>
            </a:endParaRPr>
          </a:p>
          <a:p>
            <a:pPr algn="ctr"/>
            <a:endParaRPr lang="es-ES">
              <a:solidFill>
                <a:srgbClr val="1F497D"/>
              </a:solidFill>
              <a:cs typeface="Arial"/>
            </a:endParaRPr>
          </a:p>
        </p:txBody>
      </p:sp>
      <p:graphicFrame>
        <p:nvGraphicFramePr>
          <p:cNvPr id="4" name="Marcador de contenido 3">
            <a:extLst>
              <a:ext uri="{FF2B5EF4-FFF2-40B4-BE49-F238E27FC236}">
                <a16:creationId xmlns:a16="http://schemas.microsoft.com/office/drawing/2014/main" id="{AB1F9A6B-8CA6-78B7-D7B3-5C6D93BD8702}"/>
              </a:ext>
            </a:extLst>
          </p:cNvPr>
          <p:cNvGraphicFramePr>
            <a:graphicFrameLocks noGrp="1"/>
          </p:cNvGraphicFramePr>
          <p:nvPr>
            <p:ph idx="1"/>
            <p:extLst>
              <p:ext uri="{D42A27DB-BD31-4B8C-83A1-F6EECF244321}">
                <p14:modId xmlns:p14="http://schemas.microsoft.com/office/powerpoint/2010/main" val="2061269124"/>
              </p:ext>
            </p:extLst>
          </p:nvPr>
        </p:nvGraphicFramePr>
        <p:xfrm>
          <a:off x="203200" y="841591"/>
          <a:ext cx="3848292" cy="5174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E3A6334D-1964-3B64-49A6-3800E558420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05492" y="1417638"/>
            <a:ext cx="3848292" cy="2323019"/>
          </a:xfrm>
          <a:prstGeom prst="rect">
            <a:avLst/>
          </a:prstGeom>
        </p:spPr>
      </p:pic>
      <p:sp>
        <p:nvSpPr>
          <p:cNvPr id="8" name="CuadroTexto 7">
            <a:extLst>
              <a:ext uri="{FF2B5EF4-FFF2-40B4-BE49-F238E27FC236}">
                <a16:creationId xmlns:a16="http://schemas.microsoft.com/office/drawing/2014/main" id="{8CF652D7-020E-3EC6-EF70-E3BE11419527}"/>
              </a:ext>
            </a:extLst>
          </p:cNvPr>
          <p:cNvSpPr txBox="1"/>
          <p:nvPr/>
        </p:nvSpPr>
        <p:spPr>
          <a:xfrm>
            <a:off x="4305492" y="3867994"/>
            <a:ext cx="3848291" cy="2031325"/>
          </a:xfrm>
          <a:prstGeom prst="rect">
            <a:avLst/>
          </a:prstGeom>
          <a:noFill/>
        </p:spPr>
        <p:txBody>
          <a:bodyPr wrap="square">
            <a:spAutoFit/>
          </a:bodyPr>
          <a:lstStyle/>
          <a:p>
            <a:r>
              <a:rPr lang="es-CO" sz="1400" b="0" i="0">
                <a:effectLst/>
                <a:latin typeface="Helvetica" pitchFamily="2" charset="0"/>
              </a:rPr>
              <a:t>Costos de inversión y operación:</a:t>
            </a:r>
            <a:endParaRPr lang="es-CO" sz="1400">
              <a:effectLst/>
              <a:latin typeface="Helvetica" pitchFamily="2" charset="0"/>
            </a:endParaRPr>
          </a:p>
          <a:p>
            <a:pPr>
              <a:buFont typeface="Arial" panose="020B0604020202020204" pitchFamily="34" charset="0"/>
              <a:buChar char="•"/>
            </a:pPr>
            <a:r>
              <a:rPr lang="es-CO" sz="1400" b="0" i="0">
                <a:effectLst/>
                <a:latin typeface="Helvetica" pitchFamily="2" charset="0"/>
              </a:rPr>
              <a:t>﻿﻿El costo de inversión estimado en Bogotá es de 841 millones de USD, en Cartagena 180 millones de USD, y en Manizales 90 millones de USD.</a:t>
            </a:r>
            <a:endParaRPr lang="es-CO" sz="1400">
              <a:effectLst/>
              <a:latin typeface="Helvetica" pitchFamily="2" charset="0"/>
            </a:endParaRPr>
          </a:p>
          <a:p>
            <a:pPr>
              <a:buFont typeface="Arial" panose="020B0604020202020204" pitchFamily="34" charset="0"/>
              <a:buChar char="•"/>
            </a:pPr>
            <a:r>
              <a:rPr lang="es-CO" sz="1400" b="0" i="0">
                <a:effectLst/>
                <a:latin typeface="Helvetica" pitchFamily="2" charset="0"/>
              </a:rPr>
              <a:t>﻿﻿Los costos operativos también varían entre las ciudades, siendo más altos en Bogotá debido a su mayor capacidad de tratamiento de RSU</a:t>
            </a:r>
            <a:endParaRPr lang="es-CO" sz="1400">
              <a:effectLst/>
              <a:latin typeface="Helvetica" pitchFamily="2" charset="0"/>
            </a:endParaRPr>
          </a:p>
        </p:txBody>
      </p:sp>
    </p:spTree>
    <p:extLst>
      <p:ext uri="{BB962C8B-B14F-4D97-AF65-F5344CB8AC3E}">
        <p14:creationId xmlns:p14="http://schemas.microsoft.com/office/powerpoint/2010/main" val="2030735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BDFAA-473E-036A-C1EA-A517A27D4948}"/>
              </a:ext>
            </a:extLst>
          </p:cNvPr>
          <p:cNvSpPr>
            <a:spLocks noGrp="1"/>
          </p:cNvSpPr>
          <p:nvPr>
            <p:ph type="title"/>
          </p:nvPr>
        </p:nvSpPr>
        <p:spPr>
          <a:xfrm>
            <a:off x="2881683" y="504750"/>
            <a:ext cx="2914135" cy="404741"/>
          </a:xfrm>
        </p:spPr>
        <p:txBody>
          <a:bodyPr/>
          <a:lstStyle/>
          <a:p>
            <a:r>
              <a:rPr lang="es-CO" b="1" i="0" u="none" strike="noStrike">
                <a:solidFill>
                  <a:srgbClr val="000000"/>
                </a:solidFill>
                <a:effectLst/>
              </a:rPr>
              <a:t>Conclusiones</a:t>
            </a:r>
            <a:endParaRPr lang="es-ES"/>
          </a:p>
        </p:txBody>
      </p:sp>
      <p:graphicFrame>
        <p:nvGraphicFramePr>
          <p:cNvPr id="4" name="Marcador de contenido 3">
            <a:extLst>
              <a:ext uri="{FF2B5EF4-FFF2-40B4-BE49-F238E27FC236}">
                <a16:creationId xmlns:a16="http://schemas.microsoft.com/office/drawing/2014/main" id="{4BB75347-AE7B-5488-8BD8-7EE18D54AA85}"/>
              </a:ext>
            </a:extLst>
          </p:cNvPr>
          <p:cNvGraphicFramePr>
            <a:graphicFrameLocks noGrp="1"/>
          </p:cNvGraphicFramePr>
          <p:nvPr>
            <p:ph idx="1"/>
            <p:extLst>
              <p:ext uri="{D42A27DB-BD31-4B8C-83A1-F6EECF244321}">
                <p14:modId xmlns:p14="http://schemas.microsoft.com/office/powerpoint/2010/main" val="299559146"/>
              </p:ext>
            </p:extLst>
          </p:nvPr>
        </p:nvGraphicFramePr>
        <p:xfrm>
          <a:off x="457200" y="156556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784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02789-33FF-590F-F836-45CA5188E8A8}"/>
              </a:ext>
            </a:extLst>
          </p:cNvPr>
          <p:cNvSpPr>
            <a:spLocks noGrp="1"/>
          </p:cNvSpPr>
          <p:nvPr>
            <p:ph type="title"/>
          </p:nvPr>
        </p:nvSpPr>
        <p:spPr/>
        <p:txBody>
          <a:bodyPr/>
          <a:lstStyle/>
          <a:p>
            <a:r>
              <a:rPr lang="es-CO" noProof="0" dirty="0">
                <a:cs typeface="Arial"/>
              </a:rPr>
              <a:t>Objetivo</a:t>
            </a:r>
            <a:endParaRPr lang="es-CO" noProof="0" dirty="0"/>
          </a:p>
        </p:txBody>
      </p:sp>
      <p:sp>
        <p:nvSpPr>
          <p:cNvPr id="9" name="CuadroTexto 8">
            <a:extLst>
              <a:ext uri="{FF2B5EF4-FFF2-40B4-BE49-F238E27FC236}">
                <a16:creationId xmlns:a16="http://schemas.microsoft.com/office/drawing/2014/main" id="{C6E89439-CB1B-6983-73D0-BBE61F1F0A6D}"/>
              </a:ext>
            </a:extLst>
          </p:cNvPr>
          <p:cNvSpPr txBox="1"/>
          <p:nvPr/>
        </p:nvSpPr>
        <p:spPr>
          <a:xfrm>
            <a:off x="-30045" y="1394245"/>
            <a:ext cx="528534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Determinar la viabilidad financiera</a:t>
            </a:r>
          </a:p>
        </p:txBody>
      </p:sp>
      <p:sp>
        <p:nvSpPr>
          <p:cNvPr id="15" name="CuadroTexto 14">
            <a:extLst>
              <a:ext uri="{FF2B5EF4-FFF2-40B4-BE49-F238E27FC236}">
                <a16:creationId xmlns:a16="http://schemas.microsoft.com/office/drawing/2014/main" id="{72E95925-C78B-4F8F-217E-2A7B4A3ED93B}"/>
              </a:ext>
            </a:extLst>
          </p:cNvPr>
          <p:cNvSpPr txBox="1"/>
          <p:nvPr/>
        </p:nvSpPr>
        <p:spPr>
          <a:xfrm>
            <a:off x="938597" y="2760032"/>
            <a:ext cx="231161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cs typeface="Arial"/>
              </a:rPr>
              <a:t>Evaluó</a:t>
            </a:r>
          </a:p>
        </p:txBody>
      </p:sp>
      <p:sp>
        <p:nvSpPr>
          <p:cNvPr id="17" name="CuadroTexto 16">
            <a:extLst>
              <a:ext uri="{FF2B5EF4-FFF2-40B4-BE49-F238E27FC236}">
                <a16:creationId xmlns:a16="http://schemas.microsoft.com/office/drawing/2014/main" id="{88188CDD-7D9D-994C-8A4C-77F1A0FBA8CC}"/>
              </a:ext>
            </a:extLst>
          </p:cNvPr>
          <p:cNvSpPr txBox="1"/>
          <p:nvPr/>
        </p:nvSpPr>
        <p:spPr>
          <a:xfrm>
            <a:off x="5006905" y="2343516"/>
            <a:ext cx="413265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1F497D"/>
                </a:solidFill>
                <a:ea typeface="+mn-lt"/>
                <a:cs typeface="+mn-lt"/>
              </a:rPr>
              <a:t>Tecnologías de tratamiento térmico para Residuos Sólidos Urbanos (RSU)</a:t>
            </a:r>
            <a:endParaRPr lang="es-CO" sz="2500" b="1" noProof="0" dirty="0">
              <a:solidFill>
                <a:srgbClr val="1F497D"/>
              </a:solidFill>
            </a:endParaRPr>
          </a:p>
        </p:txBody>
      </p:sp>
      <p:pic>
        <p:nvPicPr>
          <p:cNvPr id="19" name="Imagen 18">
            <a:extLst>
              <a:ext uri="{FF2B5EF4-FFF2-40B4-BE49-F238E27FC236}">
                <a16:creationId xmlns:a16="http://schemas.microsoft.com/office/drawing/2014/main" id="{F270AD7E-9F61-02C6-B0DB-A93594AE97B1}"/>
              </a:ext>
            </a:extLst>
          </p:cNvPr>
          <p:cNvPicPr>
            <a:picLocks noChangeAspect="1"/>
          </p:cNvPicPr>
          <p:nvPr/>
        </p:nvPicPr>
        <p:blipFill>
          <a:blip r:embed="rId2"/>
          <a:stretch>
            <a:fillRect/>
          </a:stretch>
        </p:blipFill>
        <p:spPr>
          <a:xfrm rot="14400000">
            <a:off x="4693385" y="1050150"/>
            <a:ext cx="1245032" cy="1554189"/>
          </a:xfrm>
          <a:prstGeom prst="rect">
            <a:avLst/>
          </a:prstGeom>
        </p:spPr>
      </p:pic>
      <p:pic>
        <p:nvPicPr>
          <p:cNvPr id="21" name="Imagen 20">
            <a:extLst>
              <a:ext uri="{FF2B5EF4-FFF2-40B4-BE49-F238E27FC236}">
                <a16:creationId xmlns:a16="http://schemas.microsoft.com/office/drawing/2014/main" id="{7E7F792C-50E4-B7FD-33EC-3EAB1B82AC2C}"/>
              </a:ext>
            </a:extLst>
          </p:cNvPr>
          <p:cNvPicPr>
            <a:picLocks noChangeAspect="1"/>
          </p:cNvPicPr>
          <p:nvPr/>
        </p:nvPicPr>
        <p:blipFill>
          <a:blip r:embed="rId3"/>
          <a:stretch>
            <a:fillRect/>
          </a:stretch>
        </p:blipFill>
        <p:spPr>
          <a:xfrm rot="-2160000">
            <a:off x="119402" y="3159252"/>
            <a:ext cx="1297016" cy="1251973"/>
          </a:xfrm>
          <a:prstGeom prst="rect">
            <a:avLst/>
          </a:prstGeom>
        </p:spPr>
      </p:pic>
      <p:sp>
        <p:nvSpPr>
          <p:cNvPr id="22" name="CuadroTexto 21">
            <a:extLst>
              <a:ext uri="{FF2B5EF4-FFF2-40B4-BE49-F238E27FC236}">
                <a16:creationId xmlns:a16="http://schemas.microsoft.com/office/drawing/2014/main" id="{DF0D7E6C-4228-C927-E4F9-5D265B966EBF}"/>
              </a:ext>
            </a:extLst>
          </p:cNvPr>
          <p:cNvSpPr txBox="1"/>
          <p:nvPr/>
        </p:nvSpPr>
        <p:spPr>
          <a:xfrm>
            <a:off x="6377552" y="4798663"/>
            <a:ext cx="27432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300" b="1" noProof="0" dirty="0">
                <a:solidFill>
                  <a:srgbClr val="1F497D"/>
                </a:solidFill>
              </a:rPr>
              <a:t>Potencial de generación</a:t>
            </a:r>
          </a:p>
        </p:txBody>
      </p:sp>
      <p:sp>
        <p:nvSpPr>
          <p:cNvPr id="23" name="CuadroTexto 22">
            <a:extLst>
              <a:ext uri="{FF2B5EF4-FFF2-40B4-BE49-F238E27FC236}">
                <a16:creationId xmlns:a16="http://schemas.microsoft.com/office/drawing/2014/main" id="{7A3C87F8-1A2B-DBB7-821C-20D0DFB349F0}"/>
              </a:ext>
            </a:extLst>
          </p:cNvPr>
          <p:cNvSpPr txBox="1"/>
          <p:nvPr/>
        </p:nvSpPr>
        <p:spPr>
          <a:xfrm>
            <a:off x="691611" y="4798662"/>
            <a:ext cx="2229821" cy="1183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300" b="1" noProof="0" dirty="0">
                <a:solidFill>
                  <a:srgbClr val="1F497D"/>
                </a:solidFill>
              </a:rPr>
              <a:t>Costos asociados a la inversión</a:t>
            </a:r>
          </a:p>
        </p:txBody>
      </p:sp>
      <p:sp>
        <p:nvSpPr>
          <p:cNvPr id="25" name="CuadroTexto 24">
            <a:extLst>
              <a:ext uri="{FF2B5EF4-FFF2-40B4-BE49-F238E27FC236}">
                <a16:creationId xmlns:a16="http://schemas.microsoft.com/office/drawing/2014/main" id="{8104E4A8-B3B5-8D73-FD6D-B8EEA568C348}"/>
              </a:ext>
            </a:extLst>
          </p:cNvPr>
          <p:cNvSpPr txBox="1"/>
          <p:nvPr/>
        </p:nvSpPr>
        <p:spPr>
          <a:xfrm>
            <a:off x="3384443" y="5534833"/>
            <a:ext cx="2723825"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300" b="1" noProof="0" dirty="0">
                <a:solidFill>
                  <a:srgbClr val="1F497D"/>
                </a:solidFill>
              </a:rPr>
              <a:t>Mantenimiento y operación de la infraestructura</a:t>
            </a:r>
          </a:p>
        </p:txBody>
      </p:sp>
      <p:sp>
        <p:nvSpPr>
          <p:cNvPr id="26" name="CuadroTexto 25">
            <a:extLst>
              <a:ext uri="{FF2B5EF4-FFF2-40B4-BE49-F238E27FC236}">
                <a16:creationId xmlns:a16="http://schemas.microsoft.com/office/drawing/2014/main" id="{ADB79612-9867-3119-B86D-56D1CF2AD704}"/>
              </a:ext>
            </a:extLst>
          </p:cNvPr>
          <p:cNvSpPr txBox="1"/>
          <p:nvPr/>
        </p:nvSpPr>
        <p:spPr>
          <a:xfrm>
            <a:off x="3035729" y="4072181"/>
            <a:ext cx="36052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300" b="1" noProof="0" dirty="0">
                <a:solidFill>
                  <a:srgbClr val="1F497D"/>
                </a:solidFill>
              </a:rPr>
              <a:t>Impactos ambientales Emisiones CO2</a:t>
            </a:r>
          </a:p>
        </p:txBody>
      </p:sp>
      <p:pic>
        <p:nvPicPr>
          <p:cNvPr id="30" name="Imagen 29" descr="Imagen que contiene tabla&#10;&#10;Descripción generada automáticamente">
            <a:extLst>
              <a:ext uri="{FF2B5EF4-FFF2-40B4-BE49-F238E27FC236}">
                <a16:creationId xmlns:a16="http://schemas.microsoft.com/office/drawing/2014/main" id="{166BB027-FF6E-56CD-934F-4598040393B2}"/>
              </a:ext>
            </a:extLst>
          </p:cNvPr>
          <p:cNvPicPr>
            <a:picLocks noChangeAspect="1"/>
          </p:cNvPicPr>
          <p:nvPr/>
        </p:nvPicPr>
        <p:blipFill>
          <a:blip r:embed="rId4"/>
          <a:stretch>
            <a:fillRect/>
          </a:stretch>
        </p:blipFill>
        <p:spPr>
          <a:xfrm>
            <a:off x="3107170" y="2756036"/>
            <a:ext cx="1718860" cy="580703"/>
          </a:xfrm>
          <a:prstGeom prst="rect">
            <a:avLst/>
          </a:prstGeom>
        </p:spPr>
      </p:pic>
      <p:grpSp>
        <p:nvGrpSpPr>
          <p:cNvPr id="42" name="Grupo 41">
            <a:extLst>
              <a:ext uri="{FF2B5EF4-FFF2-40B4-BE49-F238E27FC236}">
                <a16:creationId xmlns:a16="http://schemas.microsoft.com/office/drawing/2014/main" id="{1A3A9ADD-EF74-29E8-E7D5-DE18EE8E2B9A}"/>
              </a:ext>
            </a:extLst>
          </p:cNvPr>
          <p:cNvGrpSpPr/>
          <p:nvPr/>
        </p:nvGrpSpPr>
        <p:grpSpPr>
          <a:xfrm>
            <a:off x="162238" y="4955987"/>
            <a:ext cx="459984" cy="486740"/>
            <a:chOff x="-2432" y="5043165"/>
            <a:chExt cx="459984" cy="486740"/>
          </a:xfrm>
        </p:grpSpPr>
        <p:sp>
          <p:nvSpPr>
            <p:cNvPr id="35" name="Elipse 34">
              <a:extLst>
                <a:ext uri="{FF2B5EF4-FFF2-40B4-BE49-F238E27FC236}">
                  <a16:creationId xmlns:a16="http://schemas.microsoft.com/office/drawing/2014/main" id="{B91EDF38-9F44-B11E-4ED1-C990342A512D}"/>
                </a:ext>
              </a:extLst>
            </p:cNvPr>
            <p:cNvSpPr/>
            <p:nvPr/>
          </p:nvSpPr>
          <p:spPr>
            <a:xfrm>
              <a:off x="-2432" y="5081617"/>
              <a:ext cx="459984" cy="411564"/>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31" name="CuadroTexto 30">
              <a:extLst>
                <a:ext uri="{FF2B5EF4-FFF2-40B4-BE49-F238E27FC236}">
                  <a16:creationId xmlns:a16="http://schemas.microsoft.com/office/drawing/2014/main" id="{ED3B47AE-8782-E669-8ABC-FDF8ADACB844}"/>
                </a:ext>
              </a:extLst>
            </p:cNvPr>
            <p:cNvSpPr txBox="1"/>
            <p:nvPr/>
          </p:nvSpPr>
          <p:spPr>
            <a:xfrm>
              <a:off x="45591" y="5043165"/>
              <a:ext cx="370022" cy="4867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CO" sz="2500" b="1" noProof="0" dirty="0">
                  <a:solidFill>
                    <a:schemeClr val="tx2"/>
                  </a:solidFill>
                  <a:cs typeface="Arial"/>
                </a:rPr>
                <a:t>1</a:t>
              </a:r>
              <a:endParaRPr lang="es-CO" sz="2500" b="1" noProof="0" dirty="0">
                <a:solidFill>
                  <a:schemeClr val="tx2"/>
                </a:solidFill>
              </a:endParaRPr>
            </a:p>
          </p:txBody>
        </p:sp>
      </p:grpSp>
      <p:grpSp>
        <p:nvGrpSpPr>
          <p:cNvPr id="45" name="Grupo 44">
            <a:extLst>
              <a:ext uri="{FF2B5EF4-FFF2-40B4-BE49-F238E27FC236}">
                <a16:creationId xmlns:a16="http://schemas.microsoft.com/office/drawing/2014/main" id="{5C59E2AE-31A6-F813-1A53-EB3D040D9525}"/>
              </a:ext>
            </a:extLst>
          </p:cNvPr>
          <p:cNvGrpSpPr/>
          <p:nvPr/>
        </p:nvGrpSpPr>
        <p:grpSpPr>
          <a:xfrm>
            <a:off x="2661339" y="4161699"/>
            <a:ext cx="459984" cy="477054"/>
            <a:chOff x="-2432" y="5043165"/>
            <a:chExt cx="459984" cy="477054"/>
          </a:xfrm>
        </p:grpSpPr>
        <p:sp>
          <p:nvSpPr>
            <p:cNvPr id="46" name="Elipse 45">
              <a:extLst>
                <a:ext uri="{FF2B5EF4-FFF2-40B4-BE49-F238E27FC236}">
                  <a16:creationId xmlns:a16="http://schemas.microsoft.com/office/drawing/2014/main" id="{AFC2F9CC-C797-5512-69A5-55FE009EC2FC}"/>
                </a:ext>
              </a:extLst>
            </p:cNvPr>
            <p:cNvSpPr/>
            <p:nvPr/>
          </p:nvSpPr>
          <p:spPr>
            <a:xfrm>
              <a:off x="-2432" y="5081617"/>
              <a:ext cx="459984" cy="411564"/>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47" name="CuadroTexto 46">
              <a:extLst>
                <a:ext uri="{FF2B5EF4-FFF2-40B4-BE49-F238E27FC236}">
                  <a16:creationId xmlns:a16="http://schemas.microsoft.com/office/drawing/2014/main" id="{FEDB7D17-9FB3-A3BA-0D8C-BAD0F73F6C54}"/>
                </a:ext>
              </a:extLst>
            </p:cNvPr>
            <p:cNvSpPr txBox="1"/>
            <p:nvPr/>
          </p:nvSpPr>
          <p:spPr>
            <a:xfrm>
              <a:off x="45591" y="5043165"/>
              <a:ext cx="370022"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CO" sz="2500" b="1" noProof="0" dirty="0">
                  <a:solidFill>
                    <a:schemeClr val="tx2"/>
                  </a:solidFill>
                  <a:cs typeface="Arial"/>
                </a:rPr>
                <a:t>2</a:t>
              </a:r>
              <a:endParaRPr lang="es-CO" sz="2500" b="1" noProof="0" dirty="0">
                <a:solidFill>
                  <a:schemeClr val="tx2"/>
                </a:solidFill>
              </a:endParaRPr>
            </a:p>
          </p:txBody>
        </p:sp>
      </p:grpSp>
      <p:grpSp>
        <p:nvGrpSpPr>
          <p:cNvPr id="48" name="Grupo 47">
            <a:extLst>
              <a:ext uri="{FF2B5EF4-FFF2-40B4-BE49-F238E27FC236}">
                <a16:creationId xmlns:a16="http://schemas.microsoft.com/office/drawing/2014/main" id="{73BA766B-8992-11CF-62EC-AC275E0FD712}"/>
              </a:ext>
            </a:extLst>
          </p:cNvPr>
          <p:cNvGrpSpPr/>
          <p:nvPr/>
        </p:nvGrpSpPr>
        <p:grpSpPr>
          <a:xfrm>
            <a:off x="3029424" y="5759961"/>
            <a:ext cx="459984" cy="477054"/>
            <a:chOff x="-2432" y="5043165"/>
            <a:chExt cx="459984" cy="477054"/>
          </a:xfrm>
        </p:grpSpPr>
        <p:sp>
          <p:nvSpPr>
            <p:cNvPr id="49" name="Elipse 48">
              <a:extLst>
                <a:ext uri="{FF2B5EF4-FFF2-40B4-BE49-F238E27FC236}">
                  <a16:creationId xmlns:a16="http://schemas.microsoft.com/office/drawing/2014/main" id="{E80221F5-5E6E-4E08-F3BC-F574D4066F53}"/>
                </a:ext>
              </a:extLst>
            </p:cNvPr>
            <p:cNvSpPr/>
            <p:nvPr/>
          </p:nvSpPr>
          <p:spPr>
            <a:xfrm>
              <a:off x="-2432" y="5081617"/>
              <a:ext cx="459984" cy="411564"/>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50" name="CuadroTexto 49">
              <a:extLst>
                <a:ext uri="{FF2B5EF4-FFF2-40B4-BE49-F238E27FC236}">
                  <a16:creationId xmlns:a16="http://schemas.microsoft.com/office/drawing/2014/main" id="{372A7EEE-CF61-E9FC-A423-429D46FF5715}"/>
                </a:ext>
              </a:extLst>
            </p:cNvPr>
            <p:cNvSpPr txBox="1"/>
            <p:nvPr/>
          </p:nvSpPr>
          <p:spPr>
            <a:xfrm>
              <a:off x="45591" y="5043165"/>
              <a:ext cx="370022"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CO" sz="2500" b="1" noProof="0" dirty="0">
                  <a:solidFill>
                    <a:schemeClr val="tx2"/>
                  </a:solidFill>
                  <a:cs typeface="Arial"/>
                </a:rPr>
                <a:t>3</a:t>
              </a:r>
              <a:endParaRPr lang="es-CO" sz="2500" b="1" noProof="0" dirty="0">
                <a:solidFill>
                  <a:schemeClr val="tx2"/>
                </a:solidFill>
              </a:endParaRPr>
            </a:p>
          </p:txBody>
        </p:sp>
      </p:grpSp>
      <p:grpSp>
        <p:nvGrpSpPr>
          <p:cNvPr id="51" name="Grupo 50">
            <a:extLst>
              <a:ext uri="{FF2B5EF4-FFF2-40B4-BE49-F238E27FC236}">
                <a16:creationId xmlns:a16="http://schemas.microsoft.com/office/drawing/2014/main" id="{87623A3E-2971-E146-313C-F2E57B6E4BD0}"/>
              </a:ext>
            </a:extLst>
          </p:cNvPr>
          <p:cNvGrpSpPr/>
          <p:nvPr/>
        </p:nvGrpSpPr>
        <p:grpSpPr>
          <a:xfrm>
            <a:off x="6303441" y="4985046"/>
            <a:ext cx="459984" cy="486740"/>
            <a:chOff x="-2432" y="5043165"/>
            <a:chExt cx="459984" cy="486740"/>
          </a:xfrm>
        </p:grpSpPr>
        <p:sp>
          <p:nvSpPr>
            <p:cNvPr id="52" name="Elipse 51">
              <a:extLst>
                <a:ext uri="{FF2B5EF4-FFF2-40B4-BE49-F238E27FC236}">
                  <a16:creationId xmlns:a16="http://schemas.microsoft.com/office/drawing/2014/main" id="{00D00B3F-4ADA-205E-D766-0AAC56883CA3}"/>
                </a:ext>
              </a:extLst>
            </p:cNvPr>
            <p:cNvSpPr/>
            <p:nvPr/>
          </p:nvSpPr>
          <p:spPr>
            <a:xfrm>
              <a:off x="-2432" y="5081617"/>
              <a:ext cx="459984" cy="411564"/>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53" name="CuadroTexto 52">
              <a:extLst>
                <a:ext uri="{FF2B5EF4-FFF2-40B4-BE49-F238E27FC236}">
                  <a16:creationId xmlns:a16="http://schemas.microsoft.com/office/drawing/2014/main" id="{E2FBA41C-AEB5-6A49-30CF-C78F1B0D8879}"/>
                </a:ext>
              </a:extLst>
            </p:cNvPr>
            <p:cNvSpPr txBox="1"/>
            <p:nvPr/>
          </p:nvSpPr>
          <p:spPr>
            <a:xfrm>
              <a:off x="45591" y="5043165"/>
              <a:ext cx="370022" cy="4867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CO" sz="2500" b="1" noProof="0" dirty="0">
                  <a:solidFill>
                    <a:schemeClr val="tx2"/>
                  </a:solidFill>
                  <a:cs typeface="Arial"/>
                </a:rPr>
                <a:t>4</a:t>
              </a:r>
            </a:p>
          </p:txBody>
        </p:sp>
      </p:grpSp>
    </p:spTree>
    <p:extLst>
      <p:ext uri="{BB962C8B-B14F-4D97-AF65-F5344CB8AC3E}">
        <p14:creationId xmlns:p14="http://schemas.microsoft.com/office/powerpoint/2010/main" val="3975393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C3E39-783D-55AF-6CA5-F3D31FA2A5E9}"/>
              </a:ext>
            </a:extLst>
          </p:cNvPr>
          <p:cNvSpPr>
            <a:spLocks noGrp="1"/>
          </p:cNvSpPr>
          <p:nvPr>
            <p:ph type="title"/>
          </p:nvPr>
        </p:nvSpPr>
        <p:spPr/>
        <p:txBody>
          <a:bodyPr/>
          <a:lstStyle/>
          <a:p>
            <a:r>
              <a:rPr lang="es-CO" dirty="0" err="1"/>
              <a:t>Bibliografia</a:t>
            </a:r>
            <a:endParaRPr lang="es-CO" dirty="0"/>
          </a:p>
        </p:txBody>
      </p:sp>
      <p:sp>
        <p:nvSpPr>
          <p:cNvPr id="4" name="Marcador de contenido 3">
            <a:extLst>
              <a:ext uri="{FF2B5EF4-FFF2-40B4-BE49-F238E27FC236}">
                <a16:creationId xmlns:a16="http://schemas.microsoft.com/office/drawing/2014/main" id="{CBB4F6DE-3368-7729-1269-9AA7137C6191}"/>
              </a:ext>
            </a:extLst>
          </p:cNvPr>
          <p:cNvSpPr txBox="1">
            <a:spLocks noGrp="1"/>
          </p:cNvSpPr>
          <p:nvPr>
            <p:ph idx="1"/>
          </p:nvPr>
        </p:nvSpPr>
        <p:spPr>
          <a:xfrm>
            <a:off x="457200" y="1600200"/>
            <a:ext cx="8229600" cy="2997744"/>
          </a:xfrm>
          <a:prstGeom prst="rect">
            <a:avLst/>
          </a:prstGeom>
          <a:noFill/>
        </p:spPr>
        <p:txBody>
          <a:bodyPr wrap="square" rtlCol="0">
            <a:spAutoFit/>
          </a:bodyPr>
          <a:lstStyle/>
          <a:p>
            <a:r>
              <a:rPr lang="es-MX" sz="1600" dirty="0"/>
              <a:t>[1] Consejo Mundial de Energía, “Recursos energéticos mundiales: de residuos a energía”, 2016.</a:t>
            </a:r>
          </a:p>
          <a:p>
            <a:r>
              <a:rPr lang="es-MX" sz="1600" dirty="0"/>
              <a:t>[2] </a:t>
            </a:r>
            <a:r>
              <a:rPr lang="nl-NL" sz="1600" dirty="0"/>
              <a:t>Afval Energie Bedrijf - AEB, “Value from waste,” 2006.</a:t>
            </a:r>
          </a:p>
          <a:p>
            <a:r>
              <a:rPr lang="nl-NL" sz="1600" dirty="0"/>
              <a:t>[3] </a:t>
            </a:r>
            <a:r>
              <a:rPr lang="en-US" sz="1600" dirty="0"/>
              <a:t>European Integrated Pollution Prevention and Control Bureau, “Reference document on the best available techniques for waste incineration,” Sevilla, 2006.</a:t>
            </a:r>
          </a:p>
          <a:p>
            <a:r>
              <a:rPr lang="en-US" sz="1600" dirty="0"/>
              <a:t>4] L. Lombardi, E. Carnevale, and A. </a:t>
            </a:r>
            <a:r>
              <a:rPr lang="en-US" sz="1600" dirty="0" err="1"/>
              <a:t>Corti</a:t>
            </a:r>
            <a:r>
              <a:rPr lang="en-US" sz="1600" dirty="0"/>
              <a:t>, “A review of technologies and performances of thermal treatment systems for energy recovery from waste,” Waste </a:t>
            </a:r>
            <a:r>
              <a:rPr lang="en-US" sz="1600" dirty="0" err="1"/>
              <a:t>Manag</a:t>
            </a:r>
            <a:r>
              <a:rPr lang="en-US" sz="1600" dirty="0"/>
              <a:t>., vol. 37, pp. 26–44, 2015</a:t>
            </a:r>
          </a:p>
          <a:p>
            <a:r>
              <a:rPr lang="en-US" sz="1600" dirty="0"/>
              <a:t>[5] </a:t>
            </a:r>
            <a:r>
              <a:rPr lang="es-CO" sz="1600" dirty="0"/>
              <a:t>D. A. Ossa, A. J. Aristizábal, y D. Ospina, "Comprehensive </a:t>
            </a:r>
            <a:r>
              <a:rPr lang="es-CO" sz="1600" dirty="0" err="1"/>
              <a:t>Analysis</a:t>
            </a:r>
            <a:r>
              <a:rPr lang="es-CO" sz="1600" dirty="0"/>
              <a:t> </a:t>
            </a:r>
            <a:r>
              <a:rPr lang="es-CO" sz="1600" dirty="0" err="1"/>
              <a:t>of</a:t>
            </a:r>
            <a:r>
              <a:rPr lang="es-CO" sz="1600" dirty="0"/>
              <a:t> Solid </a:t>
            </a:r>
            <a:r>
              <a:rPr lang="es-CO" sz="1600" dirty="0" err="1"/>
              <a:t>Waste</a:t>
            </a:r>
            <a:r>
              <a:rPr lang="es-CO" sz="1600" dirty="0"/>
              <a:t> </a:t>
            </a:r>
            <a:r>
              <a:rPr lang="es-CO" sz="1600" dirty="0" err="1"/>
              <a:t>for</a:t>
            </a:r>
            <a:r>
              <a:rPr lang="es-CO" sz="1600" dirty="0"/>
              <a:t> Energy </a:t>
            </a:r>
            <a:r>
              <a:rPr lang="es-CO" sz="1600" dirty="0" err="1"/>
              <a:t>Projects</a:t>
            </a:r>
            <a:r>
              <a:rPr lang="es-CO" sz="1600" dirty="0"/>
              <a:t> in Colombia," *Superintendencia de Servicios Públicos Domiciliarios*, Bogotá, Colombia, 2023.</a:t>
            </a:r>
          </a:p>
        </p:txBody>
      </p:sp>
    </p:spTree>
    <p:extLst>
      <p:ext uri="{BB962C8B-B14F-4D97-AF65-F5344CB8AC3E}">
        <p14:creationId xmlns:p14="http://schemas.microsoft.com/office/powerpoint/2010/main" val="4670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6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noProof="0" dirty="0"/>
              <a:t>Introducción</a:t>
            </a:r>
          </a:p>
        </p:txBody>
      </p:sp>
      <p:sp>
        <p:nvSpPr>
          <p:cNvPr id="7" name="CuadroTexto 6">
            <a:extLst>
              <a:ext uri="{FF2B5EF4-FFF2-40B4-BE49-F238E27FC236}">
                <a16:creationId xmlns:a16="http://schemas.microsoft.com/office/drawing/2014/main" id="{6890B669-8797-5079-4978-65B769A60A6F}"/>
              </a:ext>
            </a:extLst>
          </p:cNvPr>
          <p:cNvSpPr txBox="1"/>
          <p:nvPr/>
        </p:nvSpPr>
        <p:spPr>
          <a:xfrm>
            <a:off x="-986" y="1636405"/>
            <a:ext cx="28443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13,8 millones</a:t>
            </a:r>
            <a:endParaRPr lang="es-CO" sz="2500" noProof="0" dirty="0">
              <a:cs typeface="Arial"/>
            </a:endParaRPr>
          </a:p>
          <a:p>
            <a:pPr algn="ctr"/>
            <a:r>
              <a:rPr lang="es-CO" sz="2500" b="1" noProof="0" dirty="0">
                <a:solidFill>
                  <a:srgbClr val="01518C"/>
                </a:solidFill>
                <a:ea typeface="+mn-lt"/>
                <a:cs typeface="+mn-lt"/>
              </a:rPr>
              <a:t>toneladas</a:t>
            </a:r>
            <a:endParaRPr lang="es-CO" sz="2500" noProof="0" dirty="0"/>
          </a:p>
        </p:txBody>
      </p:sp>
      <p:sp>
        <p:nvSpPr>
          <p:cNvPr id="8" name="CuadroTexto 7">
            <a:extLst>
              <a:ext uri="{FF2B5EF4-FFF2-40B4-BE49-F238E27FC236}">
                <a16:creationId xmlns:a16="http://schemas.microsoft.com/office/drawing/2014/main" id="{B604C1DB-6F89-3A60-EC02-458B0460BA07}"/>
              </a:ext>
            </a:extLst>
          </p:cNvPr>
          <p:cNvSpPr txBox="1"/>
          <p:nvPr/>
        </p:nvSpPr>
        <p:spPr>
          <a:xfrm>
            <a:off x="3428014" y="1713897"/>
            <a:ext cx="111049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cs typeface="Arial"/>
              </a:rPr>
              <a:t>2014</a:t>
            </a:r>
          </a:p>
        </p:txBody>
      </p:sp>
      <p:sp>
        <p:nvSpPr>
          <p:cNvPr id="9" name="CuadroTexto 8">
            <a:extLst>
              <a:ext uri="{FF2B5EF4-FFF2-40B4-BE49-F238E27FC236}">
                <a16:creationId xmlns:a16="http://schemas.microsoft.com/office/drawing/2014/main" id="{6EF1C065-E85C-4B52-962A-6BC41796C068}"/>
              </a:ext>
            </a:extLst>
          </p:cNvPr>
          <p:cNvSpPr txBox="1"/>
          <p:nvPr/>
        </p:nvSpPr>
        <p:spPr>
          <a:xfrm>
            <a:off x="4571014" y="1713896"/>
            <a:ext cx="111049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cs typeface="Arial"/>
              </a:rPr>
              <a:t>2017</a:t>
            </a:r>
          </a:p>
        </p:txBody>
      </p:sp>
      <p:sp>
        <p:nvSpPr>
          <p:cNvPr id="10" name="CuadroTexto 9">
            <a:extLst>
              <a:ext uri="{FF2B5EF4-FFF2-40B4-BE49-F238E27FC236}">
                <a16:creationId xmlns:a16="http://schemas.microsoft.com/office/drawing/2014/main" id="{4A1C356A-775E-D08A-0240-873C645E09B2}"/>
              </a:ext>
            </a:extLst>
          </p:cNvPr>
          <p:cNvSpPr txBox="1"/>
          <p:nvPr/>
        </p:nvSpPr>
        <p:spPr>
          <a:xfrm>
            <a:off x="6295200" y="1636404"/>
            <a:ext cx="28443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96,9% de los residuos</a:t>
            </a:r>
            <a:endParaRPr lang="es-CO" sz="2500" noProof="0" dirty="0">
              <a:cs typeface="Arial"/>
            </a:endParaRPr>
          </a:p>
        </p:txBody>
      </p:sp>
      <p:pic>
        <p:nvPicPr>
          <p:cNvPr id="11" name="Imagen 10" descr="Imagen que contiene Mapa&#10;&#10;Descripción generada automáticamente">
            <a:extLst>
              <a:ext uri="{FF2B5EF4-FFF2-40B4-BE49-F238E27FC236}">
                <a16:creationId xmlns:a16="http://schemas.microsoft.com/office/drawing/2014/main" id="{D93071C8-8FD0-DB0E-0454-6BD39E205146}"/>
              </a:ext>
            </a:extLst>
          </p:cNvPr>
          <p:cNvPicPr>
            <a:picLocks noChangeAspect="1"/>
          </p:cNvPicPr>
          <p:nvPr/>
        </p:nvPicPr>
        <p:blipFill>
          <a:blip r:embed="rId2"/>
          <a:stretch>
            <a:fillRect/>
          </a:stretch>
        </p:blipFill>
        <p:spPr>
          <a:xfrm>
            <a:off x="5015638" y="4804274"/>
            <a:ext cx="3671162" cy="2473914"/>
          </a:xfrm>
          <a:prstGeom prst="rect">
            <a:avLst/>
          </a:prstGeom>
        </p:spPr>
      </p:pic>
      <p:pic>
        <p:nvPicPr>
          <p:cNvPr id="13" name="Imagen 12" descr="Imagen que contiene tabla&#10;&#10;Descripción generada automáticamente">
            <a:extLst>
              <a:ext uri="{FF2B5EF4-FFF2-40B4-BE49-F238E27FC236}">
                <a16:creationId xmlns:a16="http://schemas.microsoft.com/office/drawing/2014/main" id="{BB3BEFFC-66B6-AF29-5FFE-FD82B8A861D7}"/>
              </a:ext>
            </a:extLst>
          </p:cNvPr>
          <p:cNvPicPr>
            <a:picLocks noChangeAspect="1"/>
          </p:cNvPicPr>
          <p:nvPr/>
        </p:nvPicPr>
        <p:blipFill>
          <a:blip r:embed="rId3"/>
          <a:stretch>
            <a:fillRect/>
          </a:stretch>
        </p:blipFill>
        <p:spPr>
          <a:xfrm>
            <a:off x="2613161" y="1797078"/>
            <a:ext cx="982690" cy="309482"/>
          </a:xfrm>
          <a:prstGeom prst="rect">
            <a:avLst/>
          </a:prstGeom>
        </p:spPr>
      </p:pic>
      <p:pic>
        <p:nvPicPr>
          <p:cNvPr id="15" name="Imagen 14" descr="Imagen que contiene tabla&#10;&#10;Descripción generada automáticamente">
            <a:extLst>
              <a:ext uri="{FF2B5EF4-FFF2-40B4-BE49-F238E27FC236}">
                <a16:creationId xmlns:a16="http://schemas.microsoft.com/office/drawing/2014/main" id="{3D9240B0-4126-1176-5DC0-FDEE7936DE02}"/>
              </a:ext>
            </a:extLst>
          </p:cNvPr>
          <p:cNvPicPr>
            <a:picLocks noChangeAspect="1"/>
          </p:cNvPicPr>
          <p:nvPr/>
        </p:nvPicPr>
        <p:blipFill>
          <a:blip r:embed="rId3"/>
          <a:stretch>
            <a:fillRect/>
          </a:stretch>
        </p:blipFill>
        <p:spPr>
          <a:xfrm rot="10800000">
            <a:off x="5557837" y="1797077"/>
            <a:ext cx="982690" cy="309482"/>
          </a:xfrm>
          <a:prstGeom prst="rect">
            <a:avLst/>
          </a:prstGeom>
        </p:spPr>
      </p:pic>
      <p:sp>
        <p:nvSpPr>
          <p:cNvPr id="16" name="CuadroTexto 15">
            <a:extLst>
              <a:ext uri="{FF2B5EF4-FFF2-40B4-BE49-F238E27FC236}">
                <a16:creationId xmlns:a16="http://schemas.microsoft.com/office/drawing/2014/main" id="{01AFF1EA-BA06-A5B6-8872-E947A5D731AF}"/>
              </a:ext>
            </a:extLst>
          </p:cNvPr>
          <p:cNvSpPr txBox="1"/>
          <p:nvPr/>
        </p:nvSpPr>
        <p:spPr>
          <a:xfrm>
            <a:off x="76504" y="3748049"/>
            <a:ext cx="231161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9,7 millones toneladas</a:t>
            </a:r>
            <a:endParaRPr lang="es-CO" sz="2500" noProof="0" dirty="0">
              <a:cs typeface="Arial"/>
            </a:endParaRPr>
          </a:p>
        </p:txBody>
      </p:sp>
      <p:sp>
        <p:nvSpPr>
          <p:cNvPr id="17" name="CuadroTexto 16">
            <a:extLst>
              <a:ext uri="{FF2B5EF4-FFF2-40B4-BE49-F238E27FC236}">
                <a16:creationId xmlns:a16="http://schemas.microsoft.com/office/drawing/2014/main" id="{509FBFA7-A501-50C2-60B1-04324A154304}"/>
              </a:ext>
            </a:extLst>
          </p:cNvPr>
          <p:cNvSpPr txBox="1"/>
          <p:nvPr/>
        </p:nvSpPr>
        <p:spPr>
          <a:xfrm>
            <a:off x="1887870" y="3147491"/>
            <a:ext cx="2098507"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Eliminación</a:t>
            </a:r>
            <a:endParaRPr lang="es-CO" sz="2500" b="1" noProof="0" dirty="0">
              <a:solidFill>
                <a:srgbClr val="01518C"/>
              </a:solidFill>
              <a:cs typeface="Arial"/>
            </a:endParaRPr>
          </a:p>
        </p:txBody>
      </p:sp>
      <p:sp>
        <p:nvSpPr>
          <p:cNvPr id="18" name="CuadroTexto 17">
            <a:extLst>
              <a:ext uri="{FF2B5EF4-FFF2-40B4-BE49-F238E27FC236}">
                <a16:creationId xmlns:a16="http://schemas.microsoft.com/office/drawing/2014/main" id="{871CED2B-E8AB-9B5A-823E-D55336E58044}"/>
              </a:ext>
            </a:extLst>
          </p:cNvPr>
          <p:cNvSpPr txBox="1"/>
          <p:nvPr/>
        </p:nvSpPr>
        <p:spPr>
          <a:xfrm>
            <a:off x="7011996" y="3709303"/>
            <a:ext cx="2021016"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Dispuesto de manera adecuada</a:t>
            </a:r>
            <a:endParaRPr lang="es-CO" sz="2500" noProof="0" dirty="0"/>
          </a:p>
        </p:txBody>
      </p:sp>
      <p:sp>
        <p:nvSpPr>
          <p:cNvPr id="20" name="CuadroTexto 19">
            <a:extLst>
              <a:ext uri="{FF2B5EF4-FFF2-40B4-BE49-F238E27FC236}">
                <a16:creationId xmlns:a16="http://schemas.microsoft.com/office/drawing/2014/main" id="{B02A8DB6-FE36-6B9E-4192-05CA43E3CBBD}"/>
              </a:ext>
            </a:extLst>
          </p:cNvPr>
          <p:cNvSpPr txBox="1"/>
          <p:nvPr/>
        </p:nvSpPr>
        <p:spPr>
          <a:xfrm>
            <a:off x="5011765" y="3432875"/>
            <a:ext cx="142584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rPr>
              <a:t>3,1% restante</a:t>
            </a:r>
            <a:endParaRPr lang="es-CO" sz="2500" noProof="0" dirty="0"/>
          </a:p>
        </p:txBody>
      </p:sp>
      <p:pic>
        <p:nvPicPr>
          <p:cNvPr id="21" name="Imagen 20">
            <a:extLst>
              <a:ext uri="{FF2B5EF4-FFF2-40B4-BE49-F238E27FC236}">
                <a16:creationId xmlns:a16="http://schemas.microsoft.com/office/drawing/2014/main" id="{A9F8B6A0-45FE-C075-74F8-35590B0BA4E0}"/>
              </a:ext>
            </a:extLst>
          </p:cNvPr>
          <p:cNvPicPr>
            <a:picLocks noChangeAspect="1"/>
          </p:cNvPicPr>
          <p:nvPr/>
        </p:nvPicPr>
        <p:blipFill>
          <a:blip r:embed="rId4"/>
          <a:stretch>
            <a:fillRect/>
          </a:stretch>
        </p:blipFill>
        <p:spPr>
          <a:xfrm rot="19920000">
            <a:off x="3794502" y="2274134"/>
            <a:ext cx="954439" cy="1147359"/>
          </a:xfrm>
          <a:prstGeom prst="rect">
            <a:avLst/>
          </a:prstGeom>
        </p:spPr>
      </p:pic>
      <p:pic>
        <p:nvPicPr>
          <p:cNvPr id="22" name="Imagen 21">
            <a:extLst>
              <a:ext uri="{FF2B5EF4-FFF2-40B4-BE49-F238E27FC236}">
                <a16:creationId xmlns:a16="http://schemas.microsoft.com/office/drawing/2014/main" id="{51EE794C-2A2A-3080-6B24-F602B6A60843}"/>
              </a:ext>
            </a:extLst>
          </p:cNvPr>
          <p:cNvPicPr>
            <a:picLocks noChangeAspect="1"/>
          </p:cNvPicPr>
          <p:nvPr/>
        </p:nvPicPr>
        <p:blipFill>
          <a:blip r:embed="rId5"/>
          <a:stretch>
            <a:fillRect/>
          </a:stretch>
        </p:blipFill>
        <p:spPr>
          <a:xfrm rot="2100000">
            <a:off x="789930" y="2865978"/>
            <a:ext cx="967677" cy="932321"/>
          </a:xfrm>
          <a:prstGeom prst="rect">
            <a:avLst/>
          </a:prstGeom>
        </p:spPr>
      </p:pic>
      <p:pic>
        <p:nvPicPr>
          <p:cNvPr id="23" name="Imagen 22" descr="Imagen que contiene firmar, vidrio, señal, calle&#10;&#10;Descripción generada automáticamente">
            <a:extLst>
              <a:ext uri="{FF2B5EF4-FFF2-40B4-BE49-F238E27FC236}">
                <a16:creationId xmlns:a16="http://schemas.microsoft.com/office/drawing/2014/main" id="{BCBAFC57-7CE9-62CE-9282-48AF9989156E}"/>
              </a:ext>
            </a:extLst>
          </p:cNvPr>
          <p:cNvPicPr>
            <a:picLocks noChangeAspect="1"/>
          </p:cNvPicPr>
          <p:nvPr/>
        </p:nvPicPr>
        <p:blipFill>
          <a:blip r:embed="rId6"/>
          <a:stretch>
            <a:fillRect/>
          </a:stretch>
        </p:blipFill>
        <p:spPr>
          <a:xfrm>
            <a:off x="7831731" y="2675717"/>
            <a:ext cx="386974" cy="886632"/>
          </a:xfrm>
          <a:prstGeom prst="rect">
            <a:avLst/>
          </a:prstGeom>
        </p:spPr>
      </p:pic>
      <p:pic>
        <p:nvPicPr>
          <p:cNvPr id="24" name="Imagen 23" descr="Imagen que contiene firmar, vidrio, señal, calle&#10;&#10;Descripción generada automáticamente">
            <a:extLst>
              <a:ext uri="{FF2B5EF4-FFF2-40B4-BE49-F238E27FC236}">
                <a16:creationId xmlns:a16="http://schemas.microsoft.com/office/drawing/2014/main" id="{2FAAE225-74F4-AE67-6FD8-1605B73E3A22}"/>
              </a:ext>
            </a:extLst>
          </p:cNvPr>
          <p:cNvPicPr>
            <a:picLocks noChangeAspect="1"/>
          </p:cNvPicPr>
          <p:nvPr/>
        </p:nvPicPr>
        <p:blipFill>
          <a:blip r:embed="rId6"/>
          <a:stretch>
            <a:fillRect/>
          </a:stretch>
        </p:blipFill>
        <p:spPr>
          <a:xfrm rot="-660000">
            <a:off x="5361688" y="2462614"/>
            <a:ext cx="386974" cy="886632"/>
          </a:xfrm>
          <a:prstGeom prst="rect">
            <a:avLst/>
          </a:prstGeom>
        </p:spPr>
      </p:pic>
      <p:pic>
        <p:nvPicPr>
          <p:cNvPr id="30" name="Imagen 29" descr="Interfaz de usuario gráfica, Aplicación&#10;&#10;Descripción generada automáticamente">
            <a:extLst>
              <a:ext uri="{FF2B5EF4-FFF2-40B4-BE49-F238E27FC236}">
                <a16:creationId xmlns:a16="http://schemas.microsoft.com/office/drawing/2014/main" id="{70CA5C14-22A9-7EB8-8BBE-37EFB64DA428}"/>
              </a:ext>
            </a:extLst>
          </p:cNvPr>
          <p:cNvPicPr>
            <a:picLocks noChangeAspect="1"/>
          </p:cNvPicPr>
          <p:nvPr/>
        </p:nvPicPr>
        <p:blipFill>
          <a:blip r:embed="rId7"/>
          <a:stretch>
            <a:fillRect/>
          </a:stretch>
        </p:blipFill>
        <p:spPr>
          <a:xfrm>
            <a:off x="1004336" y="4542941"/>
            <a:ext cx="3541659" cy="2799381"/>
          </a:xfrm>
          <a:prstGeom prst="rect">
            <a:avLst/>
          </a:prstGeom>
        </p:spPr>
      </p:pic>
    </p:spTree>
    <p:extLst>
      <p:ext uri="{BB962C8B-B14F-4D97-AF65-F5344CB8AC3E}">
        <p14:creationId xmlns:p14="http://schemas.microsoft.com/office/powerpoint/2010/main" val="450402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noProof="0" dirty="0"/>
              <a:t>Introducción</a:t>
            </a:r>
          </a:p>
        </p:txBody>
      </p:sp>
      <p:sp>
        <p:nvSpPr>
          <p:cNvPr id="7" name="CuadroTexto 6">
            <a:extLst>
              <a:ext uri="{FF2B5EF4-FFF2-40B4-BE49-F238E27FC236}">
                <a16:creationId xmlns:a16="http://schemas.microsoft.com/office/drawing/2014/main" id="{6890B669-8797-5079-4978-65B769A60A6F}"/>
              </a:ext>
            </a:extLst>
          </p:cNvPr>
          <p:cNvSpPr txBox="1"/>
          <p:nvPr/>
        </p:nvSpPr>
        <p:spPr>
          <a:xfrm>
            <a:off x="289607" y="1713897"/>
            <a:ext cx="1517321"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2030</a:t>
            </a:r>
            <a:endParaRPr lang="es-CO" noProof="0" dirty="0"/>
          </a:p>
        </p:txBody>
      </p:sp>
      <p:pic>
        <p:nvPicPr>
          <p:cNvPr id="13" name="Imagen 12" descr="Imagen que contiene tabla&#10;&#10;Descripción generada automáticamente">
            <a:extLst>
              <a:ext uri="{FF2B5EF4-FFF2-40B4-BE49-F238E27FC236}">
                <a16:creationId xmlns:a16="http://schemas.microsoft.com/office/drawing/2014/main" id="{BB3BEFFC-66B6-AF29-5FFE-FD82B8A861D7}"/>
              </a:ext>
            </a:extLst>
          </p:cNvPr>
          <p:cNvPicPr>
            <a:picLocks noChangeAspect="1"/>
          </p:cNvPicPr>
          <p:nvPr/>
        </p:nvPicPr>
        <p:blipFill>
          <a:blip r:embed="rId2"/>
          <a:stretch>
            <a:fillRect/>
          </a:stretch>
        </p:blipFill>
        <p:spPr>
          <a:xfrm rot="10800000">
            <a:off x="1741381" y="1709902"/>
            <a:ext cx="1089242" cy="328855"/>
          </a:xfrm>
          <a:prstGeom prst="rect">
            <a:avLst/>
          </a:prstGeom>
        </p:spPr>
      </p:pic>
      <p:sp>
        <p:nvSpPr>
          <p:cNvPr id="16" name="CuadroTexto 15">
            <a:extLst>
              <a:ext uri="{FF2B5EF4-FFF2-40B4-BE49-F238E27FC236}">
                <a16:creationId xmlns:a16="http://schemas.microsoft.com/office/drawing/2014/main" id="{01AFF1EA-BA06-A5B6-8872-E947A5D731AF}"/>
              </a:ext>
            </a:extLst>
          </p:cNvPr>
          <p:cNvSpPr txBox="1"/>
          <p:nvPr/>
        </p:nvSpPr>
        <p:spPr>
          <a:xfrm>
            <a:off x="105563" y="3331532"/>
            <a:ext cx="187572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Ley 1715 de 2014</a:t>
            </a:r>
            <a:endParaRPr lang="es-CO" sz="2500" noProof="0" dirty="0">
              <a:cs typeface="Arial"/>
            </a:endParaRPr>
          </a:p>
        </p:txBody>
      </p:sp>
      <p:sp>
        <p:nvSpPr>
          <p:cNvPr id="17" name="CuadroTexto 16">
            <a:extLst>
              <a:ext uri="{FF2B5EF4-FFF2-40B4-BE49-F238E27FC236}">
                <a16:creationId xmlns:a16="http://schemas.microsoft.com/office/drawing/2014/main" id="{509FBFA7-A501-50C2-60B1-04324A154304}"/>
              </a:ext>
            </a:extLst>
          </p:cNvPr>
          <p:cNvSpPr txBox="1"/>
          <p:nvPr/>
        </p:nvSpPr>
        <p:spPr>
          <a:xfrm>
            <a:off x="2914633" y="3428397"/>
            <a:ext cx="212756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Residuos no reciclables</a:t>
            </a:r>
            <a:endParaRPr lang="es-CO" sz="2500" b="1" noProof="0" dirty="0">
              <a:solidFill>
                <a:srgbClr val="01518C"/>
              </a:solidFill>
              <a:cs typeface="Arial"/>
            </a:endParaRPr>
          </a:p>
        </p:txBody>
      </p:sp>
      <p:sp>
        <p:nvSpPr>
          <p:cNvPr id="18" name="CuadroTexto 17">
            <a:extLst>
              <a:ext uri="{FF2B5EF4-FFF2-40B4-BE49-F238E27FC236}">
                <a16:creationId xmlns:a16="http://schemas.microsoft.com/office/drawing/2014/main" id="{871CED2B-E8AB-9B5A-823E-D55336E58044}"/>
              </a:ext>
            </a:extLst>
          </p:cNvPr>
          <p:cNvSpPr txBox="1"/>
          <p:nvPr/>
        </p:nvSpPr>
        <p:spPr>
          <a:xfrm>
            <a:off x="6643910" y="1520166"/>
            <a:ext cx="221474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Capacidad insuficiente</a:t>
            </a:r>
            <a:endParaRPr lang="es-CO" noProof="0" dirty="0"/>
          </a:p>
        </p:txBody>
      </p:sp>
      <p:sp>
        <p:nvSpPr>
          <p:cNvPr id="20" name="CuadroTexto 19">
            <a:extLst>
              <a:ext uri="{FF2B5EF4-FFF2-40B4-BE49-F238E27FC236}">
                <a16:creationId xmlns:a16="http://schemas.microsoft.com/office/drawing/2014/main" id="{B02A8DB6-FE36-6B9E-4192-05CA43E3CBBD}"/>
              </a:ext>
            </a:extLst>
          </p:cNvPr>
          <p:cNvSpPr txBox="1"/>
          <p:nvPr/>
        </p:nvSpPr>
        <p:spPr>
          <a:xfrm>
            <a:off x="5418594" y="2938865"/>
            <a:ext cx="34890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ea typeface="+mn-lt"/>
                <a:cs typeface="+mn-lt"/>
              </a:rPr>
              <a:t>Generar combustible o energía eléctrica.</a:t>
            </a:r>
            <a:endParaRPr lang="es-CO" noProof="0" dirty="0"/>
          </a:p>
        </p:txBody>
      </p:sp>
      <p:pic>
        <p:nvPicPr>
          <p:cNvPr id="21" name="Imagen 20">
            <a:extLst>
              <a:ext uri="{FF2B5EF4-FFF2-40B4-BE49-F238E27FC236}">
                <a16:creationId xmlns:a16="http://schemas.microsoft.com/office/drawing/2014/main" id="{A9F8B6A0-45FE-C075-74F8-35590B0BA4E0}"/>
              </a:ext>
            </a:extLst>
          </p:cNvPr>
          <p:cNvPicPr>
            <a:picLocks noChangeAspect="1"/>
          </p:cNvPicPr>
          <p:nvPr/>
        </p:nvPicPr>
        <p:blipFill>
          <a:blip r:embed="rId3"/>
          <a:stretch>
            <a:fillRect/>
          </a:stretch>
        </p:blipFill>
        <p:spPr>
          <a:xfrm rot="14520000">
            <a:off x="1746391" y="2723208"/>
            <a:ext cx="1070673" cy="1118301"/>
          </a:xfrm>
          <a:prstGeom prst="rect">
            <a:avLst/>
          </a:prstGeom>
        </p:spPr>
      </p:pic>
      <p:pic>
        <p:nvPicPr>
          <p:cNvPr id="22" name="Imagen 21">
            <a:extLst>
              <a:ext uri="{FF2B5EF4-FFF2-40B4-BE49-F238E27FC236}">
                <a16:creationId xmlns:a16="http://schemas.microsoft.com/office/drawing/2014/main" id="{51EE794C-2A2A-3080-6B24-F602B6A60843}"/>
              </a:ext>
            </a:extLst>
          </p:cNvPr>
          <p:cNvPicPr>
            <a:picLocks noChangeAspect="1"/>
          </p:cNvPicPr>
          <p:nvPr/>
        </p:nvPicPr>
        <p:blipFill>
          <a:blip r:embed="rId4"/>
          <a:stretch>
            <a:fillRect/>
          </a:stretch>
        </p:blipFill>
        <p:spPr>
          <a:xfrm rot="19440000">
            <a:off x="2341360" y="4277777"/>
            <a:ext cx="967677" cy="883889"/>
          </a:xfrm>
          <a:prstGeom prst="rect">
            <a:avLst/>
          </a:prstGeom>
        </p:spPr>
      </p:pic>
      <p:pic>
        <p:nvPicPr>
          <p:cNvPr id="24" name="Imagen 23" descr="Imagen que contiene firmar, vidrio, señal, calle&#10;&#10;Descripción generada automáticamente">
            <a:extLst>
              <a:ext uri="{FF2B5EF4-FFF2-40B4-BE49-F238E27FC236}">
                <a16:creationId xmlns:a16="http://schemas.microsoft.com/office/drawing/2014/main" id="{2FAAE225-74F4-AE67-6FD8-1605B73E3A22}"/>
              </a:ext>
            </a:extLst>
          </p:cNvPr>
          <p:cNvPicPr>
            <a:picLocks noChangeAspect="1"/>
          </p:cNvPicPr>
          <p:nvPr/>
        </p:nvPicPr>
        <p:blipFill>
          <a:blip r:embed="rId5"/>
          <a:stretch>
            <a:fillRect/>
          </a:stretch>
        </p:blipFill>
        <p:spPr>
          <a:xfrm>
            <a:off x="867178" y="2278571"/>
            <a:ext cx="367602" cy="886632"/>
          </a:xfrm>
          <a:prstGeom prst="rect">
            <a:avLst/>
          </a:prstGeom>
        </p:spPr>
      </p:pic>
      <p:sp>
        <p:nvSpPr>
          <p:cNvPr id="3" name="CuadroTexto 2">
            <a:extLst>
              <a:ext uri="{FF2B5EF4-FFF2-40B4-BE49-F238E27FC236}">
                <a16:creationId xmlns:a16="http://schemas.microsoft.com/office/drawing/2014/main" id="{7B68D731-A154-26C2-AD19-DADAAC4B4DFC}"/>
              </a:ext>
            </a:extLst>
          </p:cNvPr>
          <p:cNvSpPr txBox="1"/>
          <p:nvPr/>
        </p:nvSpPr>
        <p:spPr>
          <a:xfrm>
            <a:off x="2822628" y="5176433"/>
            <a:ext cx="296598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rPr>
              <a:t>Fuente de energía renovable</a:t>
            </a:r>
            <a:endParaRPr lang="es-CO" sz="2500" noProof="0" dirty="0"/>
          </a:p>
        </p:txBody>
      </p:sp>
      <p:pic>
        <p:nvPicPr>
          <p:cNvPr id="5" name="Imagen 4" descr="Forma&#10;&#10;Descripción generada automáticamente">
            <a:extLst>
              <a:ext uri="{FF2B5EF4-FFF2-40B4-BE49-F238E27FC236}">
                <a16:creationId xmlns:a16="http://schemas.microsoft.com/office/drawing/2014/main" id="{E67F4105-D821-FBCE-FD7E-1FA6971AD32D}"/>
              </a:ext>
            </a:extLst>
          </p:cNvPr>
          <p:cNvPicPr>
            <a:picLocks noChangeAspect="1"/>
          </p:cNvPicPr>
          <p:nvPr/>
        </p:nvPicPr>
        <p:blipFill>
          <a:blip r:embed="rId6"/>
          <a:stretch>
            <a:fillRect/>
          </a:stretch>
        </p:blipFill>
        <p:spPr>
          <a:xfrm>
            <a:off x="4960747" y="3429805"/>
            <a:ext cx="1343834" cy="1296370"/>
          </a:xfrm>
          <a:prstGeom prst="rect">
            <a:avLst/>
          </a:prstGeom>
        </p:spPr>
      </p:pic>
      <p:sp>
        <p:nvSpPr>
          <p:cNvPr id="6" name="CuadroTexto 5">
            <a:extLst>
              <a:ext uri="{FF2B5EF4-FFF2-40B4-BE49-F238E27FC236}">
                <a16:creationId xmlns:a16="http://schemas.microsoft.com/office/drawing/2014/main" id="{E9968A16-EE65-E81B-98BE-9B5819BE03DE}"/>
              </a:ext>
            </a:extLst>
          </p:cNvPr>
          <p:cNvSpPr txBox="1"/>
          <p:nvPr/>
        </p:nvSpPr>
        <p:spPr>
          <a:xfrm>
            <a:off x="2822629" y="1524645"/>
            <a:ext cx="258821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b="1" noProof="0" dirty="0">
                <a:solidFill>
                  <a:srgbClr val="01518C"/>
                </a:solidFill>
              </a:rPr>
              <a:t>18,74 millones de toneladas</a:t>
            </a:r>
            <a:endParaRPr lang="es-CO" sz="2500" noProof="0" dirty="0">
              <a:cs typeface="Arial"/>
            </a:endParaRPr>
          </a:p>
        </p:txBody>
      </p:sp>
      <p:pic>
        <p:nvPicPr>
          <p:cNvPr id="12" name="Imagen 11" descr="Imagen que contiene tabla&#10;&#10;Descripción generada automáticamente">
            <a:extLst>
              <a:ext uri="{FF2B5EF4-FFF2-40B4-BE49-F238E27FC236}">
                <a16:creationId xmlns:a16="http://schemas.microsoft.com/office/drawing/2014/main" id="{21E715DC-0538-B0E4-D2CD-0B0CC4AE3AA3}"/>
              </a:ext>
            </a:extLst>
          </p:cNvPr>
          <p:cNvPicPr>
            <a:picLocks noChangeAspect="1"/>
          </p:cNvPicPr>
          <p:nvPr/>
        </p:nvPicPr>
        <p:blipFill>
          <a:blip r:embed="rId2"/>
          <a:stretch>
            <a:fillRect/>
          </a:stretch>
        </p:blipFill>
        <p:spPr>
          <a:xfrm rot="10800000">
            <a:off x="5383482" y="1709901"/>
            <a:ext cx="1089242" cy="328855"/>
          </a:xfrm>
          <a:prstGeom prst="rect">
            <a:avLst/>
          </a:prstGeom>
        </p:spPr>
      </p:pic>
      <p:pic>
        <p:nvPicPr>
          <p:cNvPr id="14" name="Imagen 13" descr="Icono&#10;&#10;Descripción generada automáticamente">
            <a:extLst>
              <a:ext uri="{FF2B5EF4-FFF2-40B4-BE49-F238E27FC236}">
                <a16:creationId xmlns:a16="http://schemas.microsoft.com/office/drawing/2014/main" id="{859D856F-D877-8433-4C51-77EE1B7D856A}"/>
              </a:ext>
            </a:extLst>
          </p:cNvPr>
          <p:cNvPicPr>
            <a:picLocks noChangeAspect="1"/>
          </p:cNvPicPr>
          <p:nvPr/>
        </p:nvPicPr>
        <p:blipFill>
          <a:blip r:embed="rId7"/>
          <a:stretch>
            <a:fillRect/>
          </a:stretch>
        </p:blipFill>
        <p:spPr>
          <a:xfrm>
            <a:off x="6304581" y="4198182"/>
            <a:ext cx="2493774" cy="1956501"/>
          </a:xfrm>
          <a:prstGeom prst="rect">
            <a:avLst/>
          </a:prstGeom>
        </p:spPr>
      </p:pic>
      <p:pic>
        <p:nvPicPr>
          <p:cNvPr id="19" name="Imagen 18" descr="Icono&#10;&#10;Descripción generada automáticamente">
            <a:extLst>
              <a:ext uri="{FF2B5EF4-FFF2-40B4-BE49-F238E27FC236}">
                <a16:creationId xmlns:a16="http://schemas.microsoft.com/office/drawing/2014/main" id="{7611CB54-101B-0890-1E94-E011B18AD86F}"/>
              </a:ext>
            </a:extLst>
          </p:cNvPr>
          <p:cNvPicPr>
            <a:picLocks noChangeAspect="1"/>
          </p:cNvPicPr>
          <p:nvPr/>
        </p:nvPicPr>
        <p:blipFill>
          <a:blip r:embed="rId8"/>
          <a:stretch>
            <a:fillRect/>
          </a:stretch>
        </p:blipFill>
        <p:spPr>
          <a:xfrm>
            <a:off x="186464" y="4721333"/>
            <a:ext cx="2271470" cy="1948589"/>
          </a:xfrm>
          <a:prstGeom prst="rect">
            <a:avLst/>
          </a:prstGeom>
        </p:spPr>
      </p:pic>
    </p:spTree>
    <p:extLst>
      <p:ext uri="{BB962C8B-B14F-4D97-AF65-F5344CB8AC3E}">
        <p14:creationId xmlns:p14="http://schemas.microsoft.com/office/powerpoint/2010/main" val="672561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E72028-FF98-5A3F-6005-CA4F08A2A5CB}"/>
              </a:ext>
            </a:extLst>
          </p:cNvPr>
          <p:cNvSpPr>
            <a:spLocks noGrp="1"/>
          </p:cNvSpPr>
          <p:nvPr>
            <p:ph type="title"/>
          </p:nvPr>
        </p:nvSpPr>
        <p:spPr/>
        <p:txBody>
          <a:bodyPr/>
          <a:lstStyle/>
          <a:p>
            <a:r>
              <a:rPr lang="es-CO" dirty="0"/>
              <a:t>Metodología</a:t>
            </a:r>
          </a:p>
        </p:txBody>
      </p:sp>
      <p:graphicFrame>
        <p:nvGraphicFramePr>
          <p:cNvPr id="6" name="Marcador de contenido 5">
            <a:extLst>
              <a:ext uri="{FF2B5EF4-FFF2-40B4-BE49-F238E27FC236}">
                <a16:creationId xmlns:a16="http://schemas.microsoft.com/office/drawing/2014/main" id="{93FB7A91-CB92-CAB0-83A0-FD54A88DECFB}"/>
              </a:ext>
            </a:extLst>
          </p:cNvPr>
          <p:cNvGraphicFramePr>
            <a:graphicFrameLocks noGrp="1"/>
          </p:cNvGraphicFramePr>
          <p:nvPr>
            <p:ph idx="1"/>
            <p:extLst>
              <p:ext uri="{D42A27DB-BD31-4B8C-83A1-F6EECF244321}">
                <p14:modId xmlns:p14="http://schemas.microsoft.com/office/powerpoint/2010/main" val="1011505313"/>
              </p:ext>
            </p:extLst>
          </p:nvPr>
        </p:nvGraphicFramePr>
        <p:xfrm>
          <a:off x="233172" y="1446286"/>
          <a:ext cx="8677656" cy="2264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11F6938A-9698-8DD3-9E53-40416277B976}"/>
              </a:ext>
            </a:extLst>
          </p:cNvPr>
          <p:cNvSpPr txBox="1"/>
          <p:nvPr/>
        </p:nvSpPr>
        <p:spPr>
          <a:xfrm>
            <a:off x="7335767" y="3569142"/>
            <a:ext cx="19046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s-CO" sz="1600" b="1" noProof="0" dirty="0">
                <a:solidFill>
                  <a:srgbClr val="00558F"/>
                </a:solidFill>
              </a:rPr>
              <a:t>Bogotá D.C.</a:t>
            </a:r>
            <a:endParaRPr lang="es-CO" sz="1600" b="1" noProof="0" dirty="0">
              <a:solidFill>
                <a:srgbClr val="00558F"/>
              </a:solidFill>
              <a:cs typeface="Arial"/>
            </a:endParaRPr>
          </a:p>
          <a:p>
            <a:pPr marL="342900" indent="-342900">
              <a:buFont typeface="Arial" panose="020B0604020202020204" pitchFamily="34" charset="0"/>
              <a:buChar char="•"/>
            </a:pPr>
            <a:r>
              <a:rPr lang="es-CO" sz="1600" b="1" noProof="0" dirty="0">
                <a:solidFill>
                  <a:srgbClr val="00558F"/>
                </a:solidFill>
              </a:rPr>
              <a:t>Cartagena </a:t>
            </a:r>
            <a:endParaRPr lang="es-CO" sz="1600" b="1" noProof="0" dirty="0">
              <a:solidFill>
                <a:srgbClr val="00558F"/>
              </a:solidFill>
              <a:cs typeface="Arial"/>
            </a:endParaRPr>
          </a:p>
          <a:p>
            <a:pPr marL="342900" indent="-342900">
              <a:buFont typeface="Arial" panose="020B0604020202020204" pitchFamily="34" charset="0"/>
              <a:buChar char="•"/>
            </a:pPr>
            <a:r>
              <a:rPr lang="es-CO" sz="1600" b="1" noProof="0" dirty="0">
                <a:solidFill>
                  <a:srgbClr val="00558F"/>
                </a:solidFill>
              </a:rPr>
              <a:t>Manizales</a:t>
            </a:r>
            <a:r>
              <a:rPr lang="es-CO" sz="1600" b="1" noProof="0" dirty="0">
                <a:solidFill>
                  <a:srgbClr val="00558F"/>
                </a:solidFill>
                <a:cs typeface="Arial"/>
              </a:rPr>
              <a:t>​</a:t>
            </a:r>
          </a:p>
        </p:txBody>
      </p:sp>
      <p:pic>
        <p:nvPicPr>
          <p:cNvPr id="5" name="Imagen 4">
            <a:extLst>
              <a:ext uri="{FF2B5EF4-FFF2-40B4-BE49-F238E27FC236}">
                <a16:creationId xmlns:a16="http://schemas.microsoft.com/office/drawing/2014/main" id="{3A0A878E-11EA-E5EF-B208-517069CD7E55}"/>
              </a:ext>
            </a:extLst>
          </p:cNvPr>
          <p:cNvPicPr>
            <a:picLocks noChangeAspect="1"/>
          </p:cNvPicPr>
          <p:nvPr/>
        </p:nvPicPr>
        <p:blipFill>
          <a:blip r:embed="rId7"/>
          <a:stretch>
            <a:fillRect/>
          </a:stretch>
        </p:blipFill>
        <p:spPr>
          <a:xfrm rot="16200000">
            <a:off x="7911775" y="2565516"/>
            <a:ext cx="959801" cy="1047449"/>
          </a:xfrm>
          <a:prstGeom prst="rect">
            <a:avLst/>
          </a:prstGeom>
        </p:spPr>
      </p:pic>
      <p:sp>
        <p:nvSpPr>
          <p:cNvPr id="9" name="Marcador de contenido 6">
            <a:extLst>
              <a:ext uri="{FF2B5EF4-FFF2-40B4-BE49-F238E27FC236}">
                <a16:creationId xmlns:a16="http://schemas.microsoft.com/office/drawing/2014/main" id="{DA9313D9-E578-F760-D115-E20694906E45}"/>
              </a:ext>
            </a:extLst>
          </p:cNvPr>
          <p:cNvSpPr txBox="1">
            <a:spLocks/>
          </p:cNvSpPr>
          <p:nvPr/>
        </p:nvSpPr>
        <p:spPr>
          <a:xfrm>
            <a:off x="457200" y="3797188"/>
            <a:ext cx="5138928" cy="429768"/>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2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CO">
                <a:solidFill>
                  <a:srgbClr val="00558F"/>
                </a:solidFill>
              </a:rPr>
              <a:t>Pasos de Análisis</a:t>
            </a:r>
            <a:endParaRPr lang="es-CO" dirty="0">
              <a:solidFill>
                <a:srgbClr val="00558F"/>
              </a:solidFill>
            </a:endParaRPr>
          </a:p>
        </p:txBody>
      </p:sp>
      <p:graphicFrame>
        <p:nvGraphicFramePr>
          <p:cNvPr id="10" name="Diagrama 9">
            <a:extLst>
              <a:ext uri="{FF2B5EF4-FFF2-40B4-BE49-F238E27FC236}">
                <a16:creationId xmlns:a16="http://schemas.microsoft.com/office/drawing/2014/main" id="{EE94EFD8-6D2C-DEBD-BB7D-CE887B1898EC}"/>
              </a:ext>
            </a:extLst>
          </p:cNvPr>
          <p:cNvGraphicFramePr/>
          <p:nvPr>
            <p:extLst>
              <p:ext uri="{D42A27DB-BD31-4B8C-83A1-F6EECF244321}">
                <p14:modId xmlns:p14="http://schemas.microsoft.com/office/powerpoint/2010/main" val="1648658602"/>
              </p:ext>
            </p:extLst>
          </p:nvPr>
        </p:nvGraphicFramePr>
        <p:xfrm>
          <a:off x="946404" y="4400138"/>
          <a:ext cx="7251192" cy="16919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32232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D8607-93EB-D84E-82FC-AB2D15D23F35}"/>
              </a:ext>
            </a:extLst>
          </p:cNvPr>
          <p:cNvSpPr>
            <a:spLocks noGrp="1"/>
          </p:cNvSpPr>
          <p:nvPr>
            <p:ph type="title"/>
          </p:nvPr>
        </p:nvSpPr>
        <p:spPr/>
        <p:txBody>
          <a:bodyPr/>
          <a:lstStyle/>
          <a:p>
            <a:r>
              <a:rPr lang="es-CO" noProof="0" dirty="0">
                <a:ea typeface="+mj-lt"/>
                <a:cs typeface="+mj-lt"/>
              </a:rPr>
              <a:t>Componentes evaluados</a:t>
            </a:r>
            <a:endParaRPr lang="es-CO" noProof="0" dirty="0">
              <a:cs typeface="Arial"/>
            </a:endParaRPr>
          </a:p>
        </p:txBody>
      </p:sp>
      <p:sp>
        <p:nvSpPr>
          <p:cNvPr id="5" name="CuadroTexto 4">
            <a:extLst>
              <a:ext uri="{FF2B5EF4-FFF2-40B4-BE49-F238E27FC236}">
                <a16:creationId xmlns:a16="http://schemas.microsoft.com/office/drawing/2014/main" id="{B0DB8EB4-B13A-9F53-2E15-BB74B943E83F}"/>
              </a:ext>
            </a:extLst>
          </p:cNvPr>
          <p:cNvSpPr txBox="1"/>
          <p:nvPr/>
        </p:nvSpPr>
        <p:spPr>
          <a:xfrm>
            <a:off x="706363" y="1597500"/>
            <a:ext cx="7731273" cy="2015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s-CO" sz="2500" noProof="0" dirty="0">
                <a:solidFill>
                  <a:srgbClr val="1F497D"/>
                </a:solidFill>
              </a:rPr>
              <a:t>Volúmenes y características de los RSU.</a:t>
            </a:r>
            <a:endParaRPr lang="es-CO" noProof="0" dirty="0">
              <a:cs typeface="Arial"/>
            </a:endParaRPr>
          </a:p>
          <a:p>
            <a:pPr marL="342900" indent="-342900">
              <a:buFont typeface="Arial" panose="020B0604020202020204" pitchFamily="34" charset="0"/>
              <a:buChar char="•"/>
            </a:pPr>
            <a:r>
              <a:rPr lang="es-CO" sz="2500" noProof="0" dirty="0">
                <a:solidFill>
                  <a:srgbClr val="1F497D"/>
                </a:solidFill>
              </a:rPr>
              <a:t>Eficiencia y capacidad de las tecnologías térmicas.</a:t>
            </a:r>
            <a:endParaRPr lang="es-CO" sz="2500" noProof="0" dirty="0">
              <a:solidFill>
                <a:srgbClr val="1F497D"/>
              </a:solidFill>
              <a:cs typeface="Arial"/>
            </a:endParaRPr>
          </a:p>
          <a:p>
            <a:pPr marL="342900" indent="-342900">
              <a:buFont typeface="Arial" panose="020B0604020202020204" pitchFamily="34" charset="0"/>
              <a:buChar char="•"/>
            </a:pPr>
            <a:r>
              <a:rPr lang="es-CO" sz="2500" noProof="0" dirty="0">
                <a:solidFill>
                  <a:srgbClr val="1F497D"/>
                </a:solidFill>
              </a:rPr>
              <a:t>Costos de inversión y operación.</a:t>
            </a:r>
            <a:endParaRPr lang="es-CO" sz="2500" noProof="0" dirty="0">
              <a:solidFill>
                <a:srgbClr val="1F497D"/>
              </a:solidFill>
              <a:cs typeface="Arial"/>
            </a:endParaRPr>
          </a:p>
          <a:p>
            <a:pPr marL="342900" indent="-342900">
              <a:buFont typeface="Arial" panose="020B0604020202020204" pitchFamily="34" charset="0"/>
              <a:buChar char="•"/>
            </a:pPr>
            <a:r>
              <a:rPr lang="es-CO" sz="2500" noProof="0" dirty="0">
                <a:solidFill>
                  <a:srgbClr val="1F497D"/>
                </a:solidFill>
              </a:rPr>
              <a:t>Impactos ambientales (emisiones de CO2).</a:t>
            </a:r>
            <a:endParaRPr lang="es-CO" sz="2500" noProof="0" dirty="0">
              <a:solidFill>
                <a:srgbClr val="1F497D"/>
              </a:solidFill>
              <a:cs typeface="Arial"/>
            </a:endParaRPr>
          </a:p>
          <a:p>
            <a:pPr marL="342900" indent="-342900">
              <a:buFont typeface="Arial" panose="020B0604020202020204" pitchFamily="34" charset="0"/>
              <a:buChar char="•"/>
            </a:pPr>
            <a:r>
              <a:rPr lang="es-CO" sz="2500" noProof="0" dirty="0">
                <a:solidFill>
                  <a:srgbClr val="1F497D"/>
                </a:solidFill>
              </a:rPr>
              <a:t>Condiciones del mercado energético​</a:t>
            </a:r>
            <a:endParaRPr lang="es-CO" sz="2500" noProof="0" dirty="0">
              <a:solidFill>
                <a:srgbClr val="1F497D"/>
              </a:solidFill>
              <a:cs typeface="Arial"/>
            </a:endParaRPr>
          </a:p>
        </p:txBody>
      </p:sp>
      <p:pic>
        <p:nvPicPr>
          <p:cNvPr id="8" name="Imagen 7" descr="Imagen que contiene Gráfico&#10;&#10;Descripción generada automáticamente">
            <a:extLst>
              <a:ext uri="{FF2B5EF4-FFF2-40B4-BE49-F238E27FC236}">
                <a16:creationId xmlns:a16="http://schemas.microsoft.com/office/drawing/2014/main" id="{6079DCF9-AA64-A5A2-6CE1-CCF934FB8A8C}"/>
              </a:ext>
            </a:extLst>
          </p:cNvPr>
          <p:cNvPicPr>
            <a:picLocks noChangeAspect="1"/>
          </p:cNvPicPr>
          <p:nvPr/>
        </p:nvPicPr>
        <p:blipFill>
          <a:blip r:embed="rId2"/>
          <a:stretch>
            <a:fillRect/>
          </a:stretch>
        </p:blipFill>
        <p:spPr>
          <a:xfrm>
            <a:off x="4523199" y="4225213"/>
            <a:ext cx="3560097" cy="2333010"/>
          </a:xfrm>
          <a:prstGeom prst="rect">
            <a:avLst/>
          </a:prstGeom>
        </p:spPr>
      </p:pic>
      <p:pic>
        <p:nvPicPr>
          <p:cNvPr id="12" name="Imagen 11" descr="Imagen que contiene taza, tabla, pastel, azul&#10;&#10;Descripción generada automáticamente">
            <a:extLst>
              <a:ext uri="{FF2B5EF4-FFF2-40B4-BE49-F238E27FC236}">
                <a16:creationId xmlns:a16="http://schemas.microsoft.com/office/drawing/2014/main" id="{4166E18F-96BC-6753-2487-08245037FCE6}"/>
              </a:ext>
            </a:extLst>
          </p:cNvPr>
          <p:cNvPicPr>
            <a:picLocks noChangeAspect="1"/>
          </p:cNvPicPr>
          <p:nvPr/>
        </p:nvPicPr>
        <p:blipFill>
          <a:blip r:embed="rId3"/>
          <a:stretch>
            <a:fillRect/>
          </a:stretch>
        </p:blipFill>
        <p:spPr>
          <a:xfrm>
            <a:off x="1210905" y="3828875"/>
            <a:ext cx="2032077" cy="2754487"/>
          </a:xfrm>
          <a:prstGeom prst="rect">
            <a:avLst/>
          </a:prstGeom>
        </p:spPr>
      </p:pic>
    </p:spTree>
    <p:extLst>
      <p:ext uri="{BB962C8B-B14F-4D97-AF65-F5344CB8AC3E}">
        <p14:creationId xmlns:p14="http://schemas.microsoft.com/office/powerpoint/2010/main" val="414231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7C804-4B63-9BF1-363E-31A0318B1E42}"/>
              </a:ext>
            </a:extLst>
          </p:cNvPr>
          <p:cNvSpPr>
            <a:spLocks noGrp="1"/>
          </p:cNvSpPr>
          <p:nvPr>
            <p:ph type="title"/>
          </p:nvPr>
        </p:nvSpPr>
        <p:spPr/>
        <p:txBody>
          <a:bodyPr/>
          <a:lstStyle/>
          <a:p>
            <a:r>
              <a:rPr lang="es-CO" noProof="0" dirty="0">
                <a:cs typeface="Arial"/>
              </a:rPr>
              <a:t>Análisis financiero</a:t>
            </a:r>
            <a:endParaRPr lang="es-CO" noProof="0" dirty="0"/>
          </a:p>
        </p:txBody>
      </p:sp>
      <p:pic>
        <p:nvPicPr>
          <p:cNvPr id="4" name="Imagen 3">
            <a:extLst>
              <a:ext uri="{FF2B5EF4-FFF2-40B4-BE49-F238E27FC236}">
                <a16:creationId xmlns:a16="http://schemas.microsoft.com/office/drawing/2014/main" id="{0121E27A-FB2F-19C5-135F-0C4C4FB55964}"/>
              </a:ext>
            </a:extLst>
          </p:cNvPr>
          <p:cNvPicPr>
            <a:picLocks noChangeAspect="1"/>
          </p:cNvPicPr>
          <p:nvPr/>
        </p:nvPicPr>
        <p:blipFill>
          <a:blip r:embed="rId2"/>
          <a:stretch>
            <a:fillRect/>
          </a:stretch>
        </p:blipFill>
        <p:spPr>
          <a:xfrm>
            <a:off x="451264" y="4112517"/>
            <a:ext cx="4295775" cy="2390775"/>
          </a:xfrm>
          <a:prstGeom prst="rect">
            <a:avLst/>
          </a:prstGeom>
        </p:spPr>
      </p:pic>
      <p:sp>
        <p:nvSpPr>
          <p:cNvPr id="6" name="CuadroTexto 5">
            <a:extLst>
              <a:ext uri="{FF2B5EF4-FFF2-40B4-BE49-F238E27FC236}">
                <a16:creationId xmlns:a16="http://schemas.microsoft.com/office/drawing/2014/main" id="{977A0AB4-9BA0-2960-7F4F-4315A77F350E}"/>
              </a:ext>
            </a:extLst>
          </p:cNvPr>
          <p:cNvSpPr txBox="1"/>
          <p:nvPr/>
        </p:nvSpPr>
        <p:spPr>
          <a:xfrm>
            <a:off x="630152" y="1728324"/>
            <a:ext cx="8233774" cy="2015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500" noProof="0" dirty="0">
                <a:solidFill>
                  <a:srgbClr val="1F497D"/>
                </a:solidFill>
              </a:rPr>
              <a:t>Ciudades con condiciones climáticas, poblacionales y de producción de residuos diferentes para visualizar mejor los efectos de las economías de escala y las características de los residuos en el desempeño de las tecnologías evaluadas. </a:t>
            </a:r>
            <a:endParaRPr lang="es-CO" sz="2500" noProof="0" dirty="0">
              <a:solidFill>
                <a:srgbClr val="1F497D"/>
              </a:solidFill>
              <a:cs typeface="Arial"/>
            </a:endParaRPr>
          </a:p>
        </p:txBody>
      </p:sp>
      <p:sp>
        <p:nvSpPr>
          <p:cNvPr id="7" name="CuadroTexto 6">
            <a:extLst>
              <a:ext uri="{FF2B5EF4-FFF2-40B4-BE49-F238E27FC236}">
                <a16:creationId xmlns:a16="http://schemas.microsoft.com/office/drawing/2014/main" id="{514D9634-CC6F-1AFA-665B-EB3085E32C41}"/>
              </a:ext>
            </a:extLst>
          </p:cNvPr>
          <p:cNvSpPr txBox="1"/>
          <p:nvPr/>
        </p:nvSpPr>
        <p:spPr>
          <a:xfrm>
            <a:off x="5496838" y="4682647"/>
            <a:ext cx="2743200"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s-CO" sz="2500" b="1" noProof="0" dirty="0">
                <a:solidFill>
                  <a:srgbClr val="1F497D"/>
                </a:solidFill>
              </a:rPr>
              <a:t>Bogotá D.C.</a:t>
            </a:r>
            <a:endParaRPr lang="es-CO" noProof="0" dirty="0">
              <a:solidFill>
                <a:srgbClr val="000000"/>
              </a:solidFill>
              <a:cs typeface="Arial"/>
            </a:endParaRPr>
          </a:p>
          <a:p>
            <a:pPr marL="342900" indent="-342900">
              <a:buFont typeface="Arial" panose="020B0604020202020204" pitchFamily="34" charset="0"/>
              <a:buChar char="•"/>
            </a:pPr>
            <a:r>
              <a:rPr lang="es-CO" sz="2500" b="1" noProof="0" dirty="0">
                <a:solidFill>
                  <a:srgbClr val="1F497D"/>
                </a:solidFill>
              </a:rPr>
              <a:t>Cartagena </a:t>
            </a:r>
            <a:endParaRPr lang="es-CO" noProof="0" dirty="0">
              <a:solidFill>
                <a:srgbClr val="000000"/>
              </a:solidFill>
              <a:cs typeface="Arial"/>
            </a:endParaRPr>
          </a:p>
          <a:p>
            <a:pPr marL="342900" indent="-342900">
              <a:buFont typeface="Arial" panose="020B0604020202020204" pitchFamily="34" charset="0"/>
              <a:buChar char="•"/>
            </a:pPr>
            <a:r>
              <a:rPr lang="es-CO" sz="2500" b="1" noProof="0" dirty="0">
                <a:solidFill>
                  <a:srgbClr val="1F497D"/>
                </a:solidFill>
              </a:rPr>
              <a:t>Manizales</a:t>
            </a:r>
            <a:r>
              <a:rPr lang="es-CO" sz="2500" noProof="0" dirty="0">
                <a:cs typeface="Arial"/>
              </a:rPr>
              <a:t>​</a:t>
            </a:r>
            <a:endParaRPr lang="es-CO" noProof="0" dirty="0">
              <a:cs typeface="Arial"/>
            </a:endParaRPr>
          </a:p>
        </p:txBody>
      </p:sp>
      <p:pic>
        <p:nvPicPr>
          <p:cNvPr id="9" name="Imagen 8">
            <a:extLst>
              <a:ext uri="{FF2B5EF4-FFF2-40B4-BE49-F238E27FC236}">
                <a16:creationId xmlns:a16="http://schemas.microsoft.com/office/drawing/2014/main" id="{D54CF071-E8B7-5633-C93A-0EF4E561CE5A}"/>
              </a:ext>
            </a:extLst>
          </p:cNvPr>
          <p:cNvPicPr>
            <a:picLocks noChangeAspect="1"/>
          </p:cNvPicPr>
          <p:nvPr/>
        </p:nvPicPr>
        <p:blipFill>
          <a:blip r:embed="rId3"/>
          <a:stretch>
            <a:fillRect/>
          </a:stretch>
        </p:blipFill>
        <p:spPr>
          <a:xfrm rot="17940000">
            <a:off x="7394289" y="3518706"/>
            <a:ext cx="1436015" cy="1567150"/>
          </a:xfrm>
          <a:prstGeom prst="rect">
            <a:avLst/>
          </a:prstGeom>
        </p:spPr>
      </p:pic>
    </p:spTree>
    <p:extLst>
      <p:ext uri="{BB962C8B-B14F-4D97-AF65-F5344CB8AC3E}">
        <p14:creationId xmlns:p14="http://schemas.microsoft.com/office/powerpoint/2010/main" val="10036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B1D392-9B89-F0B9-D196-1A159FBF3637}"/>
              </a:ext>
            </a:extLst>
          </p:cNvPr>
          <p:cNvSpPr>
            <a:spLocks noGrp="1"/>
          </p:cNvSpPr>
          <p:nvPr>
            <p:ph type="title"/>
          </p:nvPr>
        </p:nvSpPr>
        <p:spPr>
          <a:xfrm>
            <a:off x="457200" y="149378"/>
            <a:ext cx="8229600" cy="1143000"/>
          </a:xfrm>
        </p:spPr>
        <p:txBody>
          <a:bodyPr/>
          <a:lstStyle/>
          <a:p>
            <a:r>
              <a:rPr lang="es-ES">
                <a:ea typeface="+mj-lt"/>
                <a:cs typeface="+mj-lt"/>
              </a:rPr>
              <a:t>Volúmenes y características </a:t>
            </a:r>
            <a:br>
              <a:rPr lang="es-ES">
                <a:ea typeface="+mj-lt"/>
                <a:cs typeface="+mj-lt"/>
              </a:rPr>
            </a:br>
            <a:r>
              <a:rPr lang="es-ES">
                <a:ea typeface="+mj-lt"/>
                <a:cs typeface="+mj-lt"/>
              </a:rPr>
              <a:t>de los residuos sólidos urbanos</a:t>
            </a:r>
            <a:endParaRPr lang="es-ES" err="1"/>
          </a:p>
        </p:txBody>
      </p:sp>
      <p:sp>
        <p:nvSpPr>
          <p:cNvPr id="4" name="CuadroTexto 3">
            <a:extLst>
              <a:ext uri="{FF2B5EF4-FFF2-40B4-BE49-F238E27FC236}">
                <a16:creationId xmlns:a16="http://schemas.microsoft.com/office/drawing/2014/main" id="{F5220D7B-A2DD-E42E-1E04-10D09E4590E4}"/>
              </a:ext>
            </a:extLst>
          </p:cNvPr>
          <p:cNvSpPr txBox="1"/>
          <p:nvPr/>
        </p:nvSpPr>
        <p:spPr>
          <a:xfrm>
            <a:off x="5173247" y="1592893"/>
            <a:ext cx="3505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err="1">
                <a:solidFill>
                  <a:srgbClr val="1F497D"/>
                </a:solidFill>
                <a:ea typeface="+mn-lt"/>
                <a:cs typeface="+mn-lt"/>
              </a:rPr>
              <a:t>Estimar</a:t>
            </a:r>
            <a:r>
              <a:rPr lang="en-US" sz="2500">
                <a:solidFill>
                  <a:srgbClr val="1F497D"/>
                </a:solidFill>
                <a:ea typeface="+mn-lt"/>
                <a:cs typeface="+mn-lt"/>
              </a:rPr>
              <a:t> </a:t>
            </a:r>
            <a:r>
              <a:rPr lang="en-US" sz="2500" err="1">
                <a:solidFill>
                  <a:srgbClr val="1F497D"/>
                </a:solidFill>
                <a:ea typeface="+mn-lt"/>
                <a:cs typeface="+mn-lt"/>
              </a:rPr>
              <a:t>su</a:t>
            </a:r>
            <a:r>
              <a:rPr lang="en-US" sz="2500">
                <a:solidFill>
                  <a:srgbClr val="1F497D"/>
                </a:solidFill>
                <a:ea typeface="+mn-lt"/>
                <a:cs typeface="+mn-lt"/>
              </a:rPr>
              <a:t> </a:t>
            </a:r>
            <a:r>
              <a:rPr lang="en-US" sz="2500" err="1">
                <a:solidFill>
                  <a:srgbClr val="1F497D"/>
                </a:solidFill>
                <a:ea typeface="+mn-lt"/>
                <a:cs typeface="+mn-lt"/>
              </a:rPr>
              <a:t>poder</a:t>
            </a:r>
            <a:r>
              <a:rPr lang="en-US" sz="2500">
                <a:solidFill>
                  <a:srgbClr val="1F497D"/>
                </a:solidFill>
                <a:ea typeface="+mn-lt"/>
                <a:cs typeface="+mn-lt"/>
              </a:rPr>
              <a:t> </a:t>
            </a:r>
            <a:r>
              <a:rPr lang="en-US" sz="2500" err="1">
                <a:solidFill>
                  <a:srgbClr val="1F497D"/>
                </a:solidFill>
                <a:ea typeface="+mn-lt"/>
                <a:cs typeface="+mn-lt"/>
              </a:rPr>
              <a:t>calorífico</a:t>
            </a:r>
            <a:r>
              <a:rPr lang="en-US" sz="2500">
                <a:solidFill>
                  <a:srgbClr val="1F497D"/>
                </a:solidFill>
                <a:ea typeface="+mn-lt"/>
                <a:cs typeface="+mn-lt"/>
              </a:rPr>
              <a:t> inferior (PCI)</a:t>
            </a:r>
            <a:r>
              <a:rPr lang="en-US" sz="2500">
                <a:solidFill>
                  <a:srgbClr val="1F497D"/>
                </a:solidFill>
              </a:rPr>
              <a:t> </a:t>
            </a:r>
            <a:endParaRPr lang="en-US" sz="2500">
              <a:solidFill>
                <a:srgbClr val="1F497D"/>
              </a:solidFill>
              <a:cs typeface="Arial"/>
            </a:endParaRPr>
          </a:p>
        </p:txBody>
      </p:sp>
      <p:pic>
        <p:nvPicPr>
          <p:cNvPr id="5" name="Imagen 4" descr="Texto&#10;&#10;Descripción generada automáticamente">
            <a:extLst>
              <a:ext uri="{FF2B5EF4-FFF2-40B4-BE49-F238E27FC236}">
                <a16:creationId xmlns:a16="http://schemas.microsoft.com/office/drawing/2014/main" id="{0BC9B4ED-E47C-A83F-FF3F-89C895783D55}"/>
              </a:ext>
            </a:extLst>
          </p:cNvPr>
          <p:cNvPicPr>
            <a:picLocks noChangeAspect="1"/>
          </p:cNvPicPr>
          <p:nvPr/>
        </p:nvPicPr>
        <p:blipFill>
          <a:blip r:embed="rId2"/>
          <a:stretch>
            <a:fillRect/>
          </a:stretch>
        </p:blipFill>
        <p:spPr>
          <a:xfrm>
            <a:off x="268004" y="2851890"/>
            <a:ext cx="7595470" cy="1143783"/>
          </a:xfrm>
          <a:prstGeom prst="rect">
            <a:avLst/>
          </a:prstGeom>
        </p:spPr>
      </p:pic>
      <p:sp>
        <p:nvSpPr>
          <p:cNvPr id="6" name="CuadroTexto 5">
            <a:extLst>
              <a:ext uri="{FF2B5EF4-FFF2-40B4-BE49-F238E27FC236}">
                <a16:creationId xmlns:a16="http://schemas.microsoft.com/office/drawing/2014/main" id="{6F9D4F0A-D370-D999-276E-D57F54690A37}"/>
              </a:ext>
            </a:extLst>
          </p:cNvPr>
          <p:cNvSpPr txBox="1"/>
          <p:nvPr/>
        </p:nvSpPr>
        <p:spPr>
          <a:xfrm>
            <a:off x="413359" y="4171167"/>
            <a:ext cx="7315200"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a:solidFill>
                  <a:srgbClr val="1F497D"/>
                </a:solidFill>
              </a:rPr>
              <a:t>OW, C, P, Pl y Ru = </a:t>
            </a:r>
            <a:r>
              <a:rPr lang="en-US" sz="2500" err="1">
                <a:solidFill>
                  <a:srgbClr val="1F497D"/>
                </a:solidFill>
              </a:rPr>
              <a:t>contenido</a:t>
            </a:r>
            <a:r>
              <a:rPr lang="en-US" sz="2500">
                <a:solidFill>
                  <a:srgbClr val="1F497D"/>
                </a:solidFill>
              </a:rPr>
              <a:t> (% </a:t>
            </a:r>
            <a:r>
              <a:rPr lang="en-US" sz="2500" err="1">
                <a:solidFill>
                  <a:srgbClr val="1F497D"/>
                </a:solidFill>
              </a:rPr>
              <a:t>en</a:t>
            </a:r>
            <a:r>
              <a:rPr lang="en-US" sz="2500">
                <a:solidFill>
                  <a:srgbClr val="1F497D"/>
                </a:solidFill>
              </a:rPr>
              <a:t> peso) de </a:t>
            </a:r>
            <a:r>
              <a:rPr lang="en-US" sz="2500" err="1">
                <a:solidFill>
                  <a:srgbClr val="1F497D"/>
                </a:solidFill>
              </a:rPr>
              <a:t>residuos</a:t>
            </a:r>
            <a:r>
              <a:rPr lang="en-US" sz="2500">
                <a:solidFill>
                  <a:srgbClr val="1F497D"/>
                </a:solidFill>
              </a:rPr>
              <a:t> </a:t>
            </a:r>
            <a:r>
              <a:rPr lang="en-US" sz="2500" err="1">
                <a:solidFill>
                  <a:srgbClr val="1F497D"/>
                </a:solidFill>
              </a:rPr>
              <a:t>orgánicos</a:t>
            </a:r>
            <a:r>
              <a:rPr lang="en-US" sz="2500">
                <a:solidFill>
                  <a:srgbClr val="1F497D"/>
                </a:solidFill>
              </a:rPr>
              <a:t>, </a:t>
            </a:r>
            <a:r>
              <a:rPr lang="en-US" sz="2500" err="1">
                <a:solidFill>
                  <a:srgbClr val="1F497D"/>
                </a:solidFill>
              </a:rPr>
              <a:t>cartón</a:t>
            </a:r>
            <a:r>
              <a:rPr lang="en-US" sz="2500">
                <a:solidFill>
                  <a:srgbClr val="1F497D"/>
                </a:solidFill>
              </a:rPr>
              <a:t>, </a:t>
            </a:r>
            <a:r>
              <a:rPr lang="en-US" sz="2500" err="1">
                <a:solidFill>
                  <a:srgbClr val="1F497D"/>
                </a:solidFill>
              </a:rPr>
              <a:t>papel</a:t>
            </a:r>
            <a:r>
              <a:rPr lang="en-US" sz="2500">
                <a:solidFill>
                  <a:srgbClr val="1F497D"/>
                </a:solidFill>
              </a:rPr>
              <a:t>, </a:t>
            </a:r>
            <a:r>
              <a:rPr lang="en-US" sz="2500" err="1">
                <a:solidFill>
                  <a:srgbClr val="1F497D"/>
                </a:solidFill>
              </a:rPr>
              <a:t>plástico</a:t>
            </a:r>
            <a:r>
              <a:rPr lang="en-US" sz="2500">
                <a:solidFill>
                  <a:srgbClr val="1F497D"/>
                </a:solidFill>
              </a:rPr>
              <a:t> y caucho, </a:t>
            </a:r>
            <a:r>
              <a:rPr lang="en-US" sz="2500" err="1">
                <a:solidFill>
                  <a:srgbClr val="1F497D"/>
                </a:solidFill>
              </a:rPr>
              <a:t>respectivamente</a:t>
            </a:r>
            <a:r>
              <a:rPr lang="en-US" sz="2500">
                <a:solidFill>
                  <a:srgbClr val="1F497D"/>
                </a:solidFill>
              </a:rPr>
              <a:t>, </a:t>
            </a:r>
            <a:r>
              <a:rPr lang="en-US" sz="2500" err="1">
                <a:solidFill>
                  <a:srgbClr val="1F497D"/>
                </a:solidFill>
              </a:rPr>
              <a:t>en</a:t>
            </a:r>
            <a:r>
              <a:rPr lang="en-US" sz="2500">
                <a:solidFill>
                  <a:srgbClr val="1F497D"/>
                </a:solidFill>
              </a:rPr>
              <a:t> </a:t>
            </a:r>
            <a:r>
              <a:rPr lang="en-US" sz="2500" err="1">
                <a:solidFill>
                  <a:srgbClr val="1F497D"/>
                </a:solidFill>
              </a:rPr>
              <a:t>los</a:t>
            </a:r>
            <a:r>
              <a:rPr lang="en-US" sz="2500">
                <a:solidFill>
                  <a:srgbClr val="1F497D"/>
                </a:solidFill>
              </a:rPr>
              <a:t> RSU.</a:t>
            </a:r>
            <a:endParaRPr lang="en-US" sz="2500">
              <a:solidFill>
                <a:srgbClr val="1F497D"/>
              </a:solidFill>
              <a:cs typeface="Arial"/>
            </a:endParaRPr>
          </a:p>
        </p:txBody>
      </p:sp>
      <p:sp>
        <p:nvSpPr>
          <p:cNvPr id="8" name="CuadroTexto 7">
            <a:extLst>
              <a:ext uri="{FF2B5EF4-FFF2-40B4-BE49-F238E27FC236}">
                <a16:creationId xmlns:a16="http://schemas.microsoft.com/office/drawing/2014/main" id="{1A75AEE4-62EB-22FD-5018-CB3C532234B2}"/>
              </a:ext>
            </a:extLst>
          </p:cNvPr>
          <p:cNvSpPr txBox="1"/>
          <p:nvPr/>
        </p:nvSpPr>
        <p:spPr>
          <a:xfrm>
            <a:off x="267222" y="1415440"/>
            <a:ext cx="3515638"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err="1">
                <a:solidFill>
                  <a:srgbClr val="1F497D"/>
                </a:solidFill>
              </a:rPr>
              <a:t>Datos</a:t>
            </a:r>
            <a:r>
              <a:rPr lang="en-US" sz="2500">
                <a:solidFill>
                  <a:srgbClr val="1F497D"/>
                </a:solidFill>
              </a:rPr>
              <a:t> </a:t>
            </a:r>
            <a:r>
              <a:rPr lang="en-US" sz="2500" err="1">
                <a:solidFill>
                  <a:srgbClr val="1F497D"/>
                </a:solidFill>
              </a:rPr>
              <a:t>proporcionados</a:t>
            </a:r>
            <a:r>
              <a:rPr lang="en-US" sz="2500">
                <a:solidFill>
                  <a:srgbClr val="1F497D"/>
                </a:solidFill>
              </a:rPr>
              <a:t> </a:t>
            </a:r>
            <a:r>
              <a:rPr lang="en-US" sz="2500" err="1">
                <a:solidFill>
                  <a:srgbClr val="1F497D"/>
                </a:solidFill>
              </a:rPr>
              <a:t>por</a:t>
            </a:r>
            <a:r>
              <a:rPr lang="en-US" sz="2500">
                <a:solidFill>
                  <a:srgbClr val="1F497D"/>
                </a:solidFill>
              </a:rPr>
              <a:t> </a:t>
            </a:r>
            <a:r>
              <a:rPr lang="en-US" sz="2500" err="1">
                <a:solidFill>
                  <a:srgbClr val="1F497D"/>
                </a:solidFill>
              </a:rPr>
              <a:t>servicios</a:t>
            </a:r>
            <a:r>
              <a:rPr lang="en-US" sz="2500">
                <a:solidFill>
                  <a:srgbClr val="1F497D"/>
                </a:solidFill>
              </a:rPr>
              <a:t> de </a:t>
            </a:r>
            <a:r>
              <a:rPr lang="en-US" sz="2500" err="1">
                <a:solidFill>
                  <a:srgbClr val="1F497D"/>
                </a:solidFill>
              </a:rPr>
              <a:t>saneamiento</a:t>
            </a:r>
            <a:r>
              <a:rPr lang="en-US" sz="2500">
                <a:solidFill>
                  <a:srgbClr val="1F497D"/>
                </a:solidFill>
              </a:rPr>
              <a:t> </a:t>
            </a:r>
            <a:r>
              <a:rPr lang="en-US" sz="2500" err="1">
                <a:solidFill>
                  <a:srgbClr val="1F497D"/>
                </a:solidFill>
              </a:rPr>
              <a:t>público</a:t>
            </a:r>
            <a:endParaRPr lang="en-US" sz="2500" err="1">
              <a:solidFill>
                <a:srgbClr val="1F497D"/>
              </a:solidFill>
              <a:cs typeface="Arial"/>
            </a:endParaRPr>
          </a:p>
        </p:txBody>
      </p:sp>
      <p:pic>
        <p:nvPicPr>
          <p:cNvPr id="10" name="Imagen 9" descr="Imagen que contiene tabla&#10;&#10;Descripción generada automáticamente">
            <a:extLst>
              <a:ext uri="{FF2B5EF4-FFF2-40B4-BE49-F238E27FC236}">
                <a16:creationId xmlns:a16="http://schemas.microsoft.com/office/drawing/2014/main" id="{A3CB2CCB-FD49-F4D3-97EB-8C35B4478F91}"/>
              </a:ext>
            </a:extLst>
          </p:cNvPr>
          <p:cNvPicPr>
            <a:picLocks noChangeAspect="1"/>
          </p:cNvPicPr>
          <p:nvPr/>
        </p:nvPicPr>
        <p:blipFill>
          <a:blip r:embed="rId3"/>
          <a:stretch>
            <a:fillRect/>
          </a:stretch>
        </p:blipFill>
        <p:spPr>
          <a:xfrm rot="10800000">
            <a:off x="3776860" y="1856039"/>
            <a:ext cx="1089242" cy="328855"/>
          </a:xfrm>
          <a:prstGeom prst="rect">
            <a:avLst/>
          </a:prstGeom>
        </p:spPr>
      </p:pic>
      <p:pic>
        <p:nvPicPr>
          <p:cNvPr id="12" name="Imagen 11">
            <a:extLst>
              <a:ext uri="{FF2B5EF4-FFF2-40B4-BE49-F238E27FC236}">
                <a16:creationId xmlns:a16="http://schemas.microsoft.com/office/drawing/2014/main" id="{657DBF90-EE5E-6FC7-00C6-EAB95D969ED2}"/>
              </a:ext>
            </a:extLst>
          </p:cNvPr>
          <p:cNvPicPr>
            <a:picLocks noChangeAspect="1"/>
          </p:cNvPicPr>
          <p:nvPr/>
        </p:nvPicPr>
        <p:blipFill>
          <a:blip r:embed="rId4"/>
          <a:stretch>
            <a:fillRect/>
          </a:stretch>
        </p:blipFill>
        <p:spPr>
          <a:xfrm rot="19920000">
            <a:off x="7853577" y="2360049"/>
            <a:ext cx="1436015" cy="1567150"/>
          </a:xfrm>
          <a:prstGeom prst="rect">
            <a:avLst/>
          </a:prstGeom>
        </p:spPr>
      </p:pic>
      <p:pic>
        <p:nvPicPr>
          <p:cNvPr id="13" name="Imagen 12">
            <a:extLst>
              <a:ext uri="{FF2B5EF4-FFF2-40B4-BE49-F238E27FC236}">
                <a16:creationId xmlns:a16="http://schemas.microsoft.com/office/drawing/2014/main" id="{DA097552-49A7-299C-6498-6B9630904B6C}"/>
              </a:ext>
            </a:extLst>
          </p:cNvPr>
          <p:cNvPicPr>
            <a:picLocks noChangeAspect="1"/>
          </p:cNvPicPr>
          <p:nvPr/>
        </p:nvPicPr>
        <p:blipFill>
          <a:blip r:embed="rId5"/>
          <a:stretch>
            <a:fillRect/>
          </a:stretch>
        </p:blipFill>
        <p:spPr>
          <a:xfrm>
            <a:off x="452893" y="5410068"/>
            <a:ext cx="3123418" cy="2123423"/>
          </a:xfrm>
          <a:prstGeom prst="rect">
            <a:avLst/>
          </a:prstGeom>
        </p:spPr>
      </p:pic>
      <p:pic>
        <p:nvPicPr>
          <p:cNvPr id="14" name="Imagen 13">
            <a:extLst>
              <a:ext uri="{FF2B5EF4-FFF2-40B4-BE49-F238E27FC236}">
                <a16:creationId xmlns:a16="http://schemas.microsoft.com/office/drawing/2014/main" id="{31A0688D-ABA6-F2DF-C72B-B9A59F2B2FCC}"/>
              </a:ext>
            </a:extLst>
          </p:cNvPr>
          <p:cNvPicPr>
            <a:picLocks noChangeAspect="1"/>
          </p:cNvPicPr>
          <p:nvPr/>
        </p:nvPicPr>
        <p:blipFill>
          <a:blip r:embed="rId6"/>
          <a:stretch>
            <a:fillRect/>
          </a:stretch>
        </p:blipFill>
        <p:spPr>
          <a:xfrm>
            <a:off x="7255113" y="4170449"/>
            <a:ext cx="2003251" cy="2254033"/>
          </a:xfrm>
          <a:prstGeom prst="rect">
            <a:avLst/>
          </a:prstGeom>
        </p:spPr>
      </p:pic>
    </p:spTree>
    <p:extLst>
      <p:ext uri="{BB962C8B-B14F-4D97-AF65-F5344CB8AC3E}">
        <p14:creationId xmlns:p14="http://schemas.microsoft.com/office/powerpoint/2010/main" val="2258320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DC85E-3D07-FC42-EE9F-57E50C776842}"/>
              </a:ext>
            </a:extLst>
          </p:cNvPr>
          <p:cNvSpPr>
            <a:spLocks noGrp="1"/>
          </p:cNvSpPr>
          <p:nvPr>
            <p:ph type="title"/>
          </p:nvPr>
        </p:nvSpPr>
        <p:spPr/>
        <p:txBody>
          <a:bodyPr/>
          <a:lstStyle/>
          <a:p>
            <a:r>
              <a:rPr lang="es-MX" dirty="0"/>
              <a:t>Volumen y características de los residuos</a:t>
            </a:r>
            <a:endParaRPr lang="es-CO" dirty="0"/>
          </a:p>
        </p:txBody>
      </p:sp>
      <p:pic>
        <p:nvPicPr>
          <p:cNvPr id="1026" name="Picture 2">
            <a:extLst>
              <a:ext uri="{FF2B5EF4-FFF2-40B4-BE49-F238E27FC236}">
                <a16:creationId xmlns:a16="http://schemas.microsoft.com/office/drawing/2014/main" id="{A98C5B71-6E59-5B0C-805C-3A686B83B204}"/>
              </a:ext>
            </a:extLst>
          </p:cNvPr>
          <p:cNvPicPr>
            <a:picLocks noChangeAspect="1" noChangeArrowheads="1"/>
          </p:cNvPicPr>
          <p:nvPr/>
        </p:nvPicPr>
        <p:blipFill>
          <a:blip r:embed="rId2">
            <a:biLevel thresh="7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31117" y="1417638"/>
            <a:ext cx="6481765" cy="290779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2A35835-28C5-2C2E-5281-438DA96AC236}"/>
              </a:ext>
            </a:extLst>
          </p:cNvPr>
          <p:cNvSpPr txBox="1"/>
          <p:nvPr/>
        </p:nvSpPr>
        <p:spPr>
          <a:xfrm>
            <a:off x="1257299" y="4495723"/>
            <a:ext cx="6629400" cy="276999"/>
          </a:xfrm>
          <a:prstGeom prst="rect">
            <a:avLst/>
          </a:prstGeom>
          <a:noFill/>
        </p:spPr>
        <p:txBody>
          <a:bodyPr wrap="square">
            <a:spAutoFit/>
          </a:bodyPr>
          <a:lstStyle/>
          <a:p>
            <a:r>
              <a:rPr lang="en-US" sz="1200" dirty="0"/>
              <a:t>Table 4. Estimated LCV (MJ/kg) of MSW disposed in Bogotá D.C, Cartagena and Manizales.</a:t>
            </a:r>
            <a:endParaRPr lang="es-CO" sz="1200" dirty="0"/>
          </a:p>
        </p:txBody>
      </p:sp>
      <p:pic>
        <p:nvPicPr>
          <p:cNvPr id="1028" name="Picture 4">
            <a:extLst>
              <a:ext uri="{FF2B5EF4-FFF2-40B4-BE49-F238E27FC236}">
                <a16:creationId xmlns:a16="http://schemas.microsoft.com/office/drawing/2014/main" id="{18C5AE55-6B4A-8852-10A7-0FBE735830B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r="4235"/>
          <a:stretch/>
        </p:blipFill>
        <p:spPr bwMode="auto">
          <a:xfrm>
            <a:off x="2323717" y="4943015"/>
            <a:ext cx="4496563" cy="154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47195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1196</Words>
  <Application>Microsoft Office PowerPoint</Application>
  <PresentationFormat>Presentación en pantalla (4:3)</PresentationFormat>
  <Paragraphs>115</Paragraphs>
  <Slides>21</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Aptos</vt:lpstr>
      <vt:lpstr>Arial</vt:lpstr>
      <vt:lpstr>Helvetica</vt:lpstr>
      <vt:lpstr>Tema de Office</vt:lpstr>
      <vt:lpstr>Valorización energética de residuos sólidos</vt:lpstr>
      <vt:lpstr>Objetivo</vt:lpstr>
      <vt:lpstr>Introducción</vt:lpstr>
      <vt:lpstr>Introducción</vt:lpstr>
      <vt:lpstr>Metodología</vt:lpstr>
      <vt:lpstr>Componentes evaluados</vt:lpstr>
      <vt:lpstr>Análisis financiero</vt:lpstr>
      <vt:lpstr>Volúmenes y características  de los residuos sólidos urbanos</vt:lpstr>
      <vt:lpstr>Volumen y características de los residuos</vt:lpstr>
      <vt:lpstr>Tecnologías de tratamiento térmico</vt:lpstr>
      <vt:lpstr>Eficiencia y capacidad de las  tecnologías de tratamiento térmico</vt:lpstr>
      <vt:lpstr>Costos de inversión y operación</vt:lpstr>
      <vt:lpstr>Impactos ambientales</vt:lpstr>
      <vt:lpstr>Impacto ambiental</vt:lpstr>
      <vt:lpstr>Condiciones del mercado  energético en Colombia</vt:lpstr>
      <vt:lpstr>Condiciones del mercado  energético en Colombia</vt:lpstr>
      <vt:lpstr>Análisis financiero  </vt:lpstr>
      <vt:lpstr>Análisis financiero  </vt:lpstr>
      <vt:lpstr>Conclusiones</vt:lpstr>
      <vt:lpstr>Bibliografia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Claudia Patricia Suarez Rueda</dc:creator>
  <cp:lastModifiedBy>Andres Julian Alaix Perez</cp:lastModifiedBy>
  <cp:revision>2</cp:revision>
  <dcterms:created xsi:type="dcterms:W3CDTF">2014-07-25T14:24:05Z</dcterms:created>
  <dcterms:modified xsi:type="dcterms:W3CDTF">2024-10-03T04:49:57Z</dcterms:modified>
</cp:coreProperties>
</file>